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ink/ink1.xml" ContentType="application/inkml+xml"/>
  <Override PartName="/ppt/ink/ink2.xml" ContentType="application/inkml+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6" r:id="rId5"/>
  </p:sldMasterIdLst>
  <p:notesMasterIdLst>
    <p:notesMasterId r:id="rId20"/>
  </p:notesMasterIdLst>
  <p:handoutMasterIdLst>
    <p:handoutMasterId r:id="rId21"/>
  </p:handoutMasterIdLst>
  <p:sldIdLst>
    <p:sldId id="260" r:id="rId6"/>
    <p:sldId id="267" r:id="rId7"/>
    <p:sldId id="264" r:id="rId8"/>
    <p:sldId id="268" r:id="rId9"/>
    <p:sldId id="269" r:id="rId10"/>
    <p:sldId id="272" r:id="rId11"/>
    <p:sldId id="270" r:id="rId12"/>
    <p:sldId id="271" r:id="rId13"/>
    <p:sldId id="273" r:id="rId14"/>
    <p:sldId id="274" r:id="rId15"/>
    <p:sldId id="275" r:id="rId16"/>
    <p:sldId id="277" r:id="rId17"/>
    <p:sldId id="276" r:id="rId18"/>
    <p:sldId id="266" r:id="rId19"/>
  </p:sldIdLst>
  <p:sldSz cx="12192000" cy="6858000"/>
  <p:notesSz cx="6858000" cy="9144000"/>
  <p:custDataLst>
    <p:tags r:id="rId2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B5274E-0809-43DA-927A-108B431E691C}">
          <p14:sldIdLst>
            <p14:sldId id="260"/>
            <p14:sldId id="267"/>
            <p14:sldId id="264"/>
          </p14:sldIdLst>
        </p14:section>
        <p14:section name="Untitled Section" id="{57FFD13C-76D0-4068-AA0C-A8DE71B4B114}">
          <p14:sldIdLst>
            <p14:sldId id="268"/>
            <p14:sldId id="269"/>
            <p14:sldId id="272"/>
            <p14:sldId id="270"/>
            <p14:sldId id="271"/>
            <p14:sldId id="273"/>
            <p14:sldId id="274"/>
            <p14:sldId id="275"/>
            <p14:sldId id="277"/>
            <p14:sldId id="276"/>
          </p14:sldIdLst>
        </p14:section>
        <p14:section name="Home" id="{21D65423-752F-4FD7-BA77-D4C978E47725}">
          <p14:sldIdLst/>
        </p14:section>
        <p14:section name="Home" id="{58522723-789A-4D55-9007-094773F40485}">
          <p14:sldIdLst/>
        </p14:section>
        <p14:section name="Create Account" id="{9639822E-6946-4751-8F8E-5B579D9851F8}">
          <p14:sldIdLst>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A46"/>
    <a:srgbClr val="A90533"/>
    <a:srgbClr val="2ABDC0"/>
    <a:srgbClr val="A72035"/>
    <a:srgbClr val="221E1F"/>
    <a:srgbClr val="A80532"/>
    <a:srgbClr val="355B6B"/>
    <a:srgbClr val="C2C0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F46D-945D-4B52-B41A-55509F70F4C5}" v="36" dt="2021-01-13T08:04:45.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53" autoAdjust="0"/>
    <p:restoredTop sz="92022" autoAdjust="0"/>
  </p:normalViewPr>
  <p:slideViewPr>
    <p:cSldViewPr snapToGrid="0">
      <p:cViewPr varScale="1">
        <p:scale>
          <a:sx n="105" d="100"/>
          <a:sy n="105" d="100"/>
        </p:scale>
        <p:origin x="1290" y="10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gs" Target="tags/tag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D89B51-2C67-4DFD-9413-DF8E3BCE68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0ACE379-A2BE-40FA-A458-036A0DA4B7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9AAA1B-7856-480B-A424-AB18A8125D20}" type="datetimeFigureOut">
              <a:rPr lang="en-IN" smtClean="0"/>
              <a:t>04-08-2022</a:t>
            </a:fld>
            <a:endParaRPr lang="en-IN"/>
          </a:p>
        </p:txBody>
      </p:sp>
      <p:sp>
        <p:nvSpPr>
          <p:cNvPr id="4" name="Footer Placeholder 3">
            <a:extLst>
              <a:ext uri="{FF2B5EF4-FFF2-40B4-BE49-F238E27FC236}">
                <a16:creationId xmlns:a16="http://schemas.microsoft.com/office/drawing/2014/main" id="{0661D385-D0C5-4C4F-B0ED-664257D8CE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04E6ED4-B489-49C4-A022-ADB5F9D3C7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29E821-35B3-4FB6-8441-896773E64AC9}" type="slidenum">
              <a:rPr lang="en-IN" smtClean="0"/>
              <a:t>‹#›</a:t>
            </a:fld>
            <a:endParaRPr lang="en-IN"/>
          </a:p>
        </p:txBody>
      </p:sp>
    </p:spTree>
    <p:extLst>
      <p:ext uri="{BB962C8B-B14F-4D97-AF65-F5344CB8AC3E}">
        <p14:creationId xmlns:p14="http://schemas.microsoft.com/office/powerpoint/2010/main" val="2893382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20T01:25:14.00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7-20T01:25:29.10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1,'0'8,"0"8,0 5,0 4,0 1,4 5,2 2,0 0,-2-3,-1 0,-1-3,-1 4,-1 1,0-1,0-1,0-2,8-5,21-16,9-8,7-9,18-7,6-5,-4 2,4-5,-1 2,-7 0,-11 5,-8 5,-13 0,-5 3,-8 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1A1E4-85A1-4E32-A99E-61D0056E75AF}" type="datetimeFigureOut">
              <a:rPr lang="en-IN" smtClean="0"/>
              <a:t>04-08-2022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9DEA6-228F-4244-AD15-0746CF1C6E15}" type="slidenum">
              <a:rPr lang="en-IN" smtClean="0"/>
              <a:t>‹#›</a:t>
            </a:fld>
            <a:endParaRPr lang="en-IN"/>
          </a:p>
        </p:txBody>
      </p:sp>
    </p:spTree>
    <p:extLst>
      <p:ext uri="{BB962C8B-B14F-4D97-AF65-F5344CB8AC3E}">
        <p14:creationId xmlns:p14="http://schemas.microsoft.com/office/powerpoint/2010/main" val="161881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7</a:t>
            </a:fld>
            <a:endParaRPr lang="en-IN"/>
          </a:p>
        </p:txBody>
      </p:sp>
    </p:spTree>
    <p:extLst>
      <p:ext uri="{BB962C8B-B14F-4D97-AF65-F5344CB8AC3E}">
        <p14:creationId xmlns:p14="http://schemas.microsoft.com/office/powerpoint/2010/main" val="319166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Master" Target="../slideMasters/slideMaster2.xml"/><Relationship Id="rId1" Type="http://schemas.openxmlformats.org/officeDocument/2006/relationships/tags" Target="../tags/tag1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2.xml"/><Relationship Id="rId4" Type="http://schemas.openxmlformats.org/officeDocument/2006/relationships/image" Target="../media/image14.sv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FFF9-D9C9-4CD1-AB30-DB15FF370AF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6E5ED0F-41B6-4E53-95EF-3B28A6D6E9E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4AAE26-E132-4A66-8E55-2EBE5FA0B575}"/>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8" name="Footer Placeholder 4">
            <a:extLst>
              <a:ext uri="{FF2B5EF4-FFF2-40B4-BE49-F238E27FC236}">
                <a16:creationId xmlns:a16="http://schemas.microsoft.com/office/drawing/2014/main" id="{A2778BEC-CDA3-473B-8443-AF2343012992}"/>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98503FC6-A306-4F96-8027-9D0F191F1FCA}"/>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96679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8321677C-834A-4EBE-8F6F-7D26C119899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32A899-C825-4A07-AF9D-AF30CBCFE76D}"/>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7" name="Footer Placeholder 4">
            <a:extLst>
              <a:ext uri="{FF2B5EF4-FFF2-40B4-BE49-F238E27FC236}">
                <a16:creationId xmlns:a16="http://schemas.microsoft.com/office/drawing/2014/main" id="{5A14EE9A-F50E-4790-84B2-AD001966D78E}"/>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2730524D-8890-4827-B121-B108EA62B4D3}"/>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64649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597BF-819C-48A2-A696-3E880A7468AC}"/>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121F8B-BFA3-4C3C-8E28-1CAA9BDEDEBC}"/>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C391A9-CB7D-44BB-B8DF-5C76C7171339}"/>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7" name="Footer Placeholder 4">
            <a:extLst>
              <a:ext uri="{FF2B5EF4-FFF2-40B4-BE49-F238E27FC236}">
                <a16:creationId xmlns:a16="http://schemas.microsoft.com/office/drawing/2014/main" id="{62C31A8A-6CBC-424F-BA34-11229513CBE4}"/>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53243776-AC4B-4931-B6DA-6AB427DCD9C1}"/>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3941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482692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794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D09331-FCF0-400C-9A38-C2F109732BFE}"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3909972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D09331-FCF0-400C-9A38-C2F109732BFE}"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1448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D09331-FCF0-400C-9A38-C2F109732BFE}" type="datetimeFigureOut">
              <a:rPr lang="en-IN" smtClean="0"/>
              <a:t>04-08-2022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514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D09331-FCF0-400C-9A38-C2F109732BFE}" type="datetimeFigureOut">
              <a:rPr lang="en-IN" smtClean="0"/>
              <a:t>04-08-2022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954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4451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D09331-FCF0-400C-9A38-C2F109732BFE}"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92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31C3EB-F013-423B-91D4-A7AE7250FBD4}"/>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4C449-D938-45F3-A136-A2AAADB1AA35}"/>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8" name="Footer Placeholder 4">
            <a:extLst>
              <a:ext uri="{FF2B5EF4-FFF2-40B4-BE49-F238E27FC236}">
                <a16:creationId xmlns:a16="http://schemas.microsoft.com/office/drawing/2014/main" id="{D5F0DBD9-4706-4A86-83DD-88A05DFDEB0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79F22E7E-83B8-41B2-85F4-14058E01297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086938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D09331-FCF0-400C-9A38-C2F109732BFE}" type="datetimeFigureOut">
              <a:rPr lang="en-IN" smtClean="0"/>
              <a:t>04-08-2022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5246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1376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04-08-2022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4224947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996A3B-3CAE-4B6C-BF47-96E4DAE55B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7836FF85-16E4-4038-B4CA-F690B49158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4419600"/>
            <a:ext cx="12192000" cy="2438400"/>
          </a:xfrm>
          <a:prstGeom prst="rect">
            <a:avLst/>
          </a:prstGeom>
        </p:spPr>
      </p:pic>
      <p:pic>
        <p:nvPicPr>
          <p:cNvPr id="4" name="Graphic 3">
            <a:extLst>
              <a:ext uri="{FF2B5EF4-FFF2-40B4-BE49-F238E27FC236}">
                <a16:creationId xmlns:a16="http://schemas.microsoft.com/office/drawing/2014/main" id="{7E89E31D-C055-4D47-B798-BEB803E136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830830" y="3657471"/>
            <a:ext cx="1905000" cy="581025"/>
          </a:xfrm>
          <a:prstGeom prst="rect">
            <a:avLst/>
          </a:prstGeom>
        </p:spPr>
      </p:pic>
    </p:spTree>
    <p:custDataLst>
      <p:tags r:id="rId1"/>
    </p:custDataLst>
    <p:extLst>
      <p:ext uri="{BB962C8B-B14F-4D97-AF65-F5344CB8AC3E}">
        <p14:creationId xmlns:p14="http://schemas.microsoft.com/office/powerpoint/2010/main" val="1153783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4B89855-0027-4A87-B3E2-8EE62CBA37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709883"/>
          </a:xfrm>
          <a:prstGeom prst="rect">
            <a:avLst/>
          </a:prstGeom>
        </p:spPr>
      </p:pic>
      <p:pic>
        <p:nvPicPr>
          <p:cNvPr id="3" name="Graphic 2">
            <a:extLst>
              <a:ext uri="{FF2B5EF4-FFF2-40B4-BE49-F238E27FC236}">
                <a16:creationId xmlns:a16="http://schemas.microsoft.com/office/drawing/2014/main" id="{7836FF85-16E4-4038-B4CA-F690B49158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4419600"/>
            <a:ext cx="12192000" cy="2438400"/>
          </a:xfrm>
          <a:prstGeom prst="rect">
            <a:avLst/>
          </a:prstGeom>
        </p:spPr>
      </p:pic>
      <p:pic>
        <p:nvPicPr>
          <p:cNvPr id="4" name="Graphic 3">
            <a:extLst>
              <a:ext uri="{FF2B5EF4-FFF2-40B4-BE49-F238E27FC236}">
                <a16:creationId xmlns:a16="http://schemas.microsoft.com/office/drawing/2014/main" id="{7E89E31D-C055-4D47-B798-BEB803E136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6888" y="420785"/>
            <a:ext cx="1905000" cy="581025"/>
          </a:xfrm>
          <a:prstGeom prst="rect">
            <a:avLst/>
          </a:prstGeom>
        </p:spPr>
      </p:pic>
    </p:spTree>
    <p:custDataLst>
      <p:tags r:id="rId1"/>
    </p:custDataLst>
    <p:extLst>
      <p:ext uri="{BB962C8B-B14F-4D97-AF65-F5344CB8AC3E}">
        <p14:creationId xmlns:p14="http://schemas.microsoft.com/office/powerpoint/2010/main" val="470750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9F4FFD7-B871-4867-A86E-9B7808CBA55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714375"/>
          </a:xfrm>
          <a:prstGeom prst="rect">
            <a:avLst/>
          </a:prstGeom>
        </p:spPr>
      </p:pic>
      <p:pic>
        <p:nvPicPr>
          <p:cNvPr id="8" name="Graphic 7">
            <a:extLst>
              <a:ext uri="{FF2B5EF4-FFF2-40B4-BE49-F238E27FC236}">
                <a16:creationId xmlns:a16="http://schemas.microsoft.com/office/drawing/2014/main" id="{04A29C94-25B7-47FA-8B28-A392750183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6238875"/>
            <a:ext cx="12192000" cy="619125"/>
          </a:xfrm>
          <a:prstGeom prst="rect">
            <a:avLst/>
          </a:prstGeom>
        </p:spPr>
      </p:pic>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20375" y="6343649"/>
            <a:ext cx="1314450" cy="409575"/>
          </a:xfrm>
          <a:prstGeom prst="rect">
            <a:avLst/>
          </a:prstGeom>
        </p:spPr>
      </p:pic>
    </p:spTree>
    <p:custDataLst>
      <p:tags r:id="rId1"/>
    </p:custDataLst>
    <p:extLst>
      <p:ext uri="{BB962C8B-B14F-4D97-AF65-F5344CB8AC3E}">
        <p14:creationId xmlns:p14="http://schemas.microsoft.com/office/powerpoint/2010/main" val="3835132137"/>
      </p:ext>
    </p:extLst>
  </p:cSld>
  <p:clrMapOvr>
    <a:masterClrMapping/>
  </p:clrMapOvr>
  <p:extLst>
    <p:ext uri="{DCECCB84-F9BA-43D5-87BE-67443E8EF086}">
      <p15:sldGuideLst xmlns:p15="http://schemas.microsoft.com/office/powerpoint/2012/main">
        <p15:guide id="1" orient="horz" pos="4156" userDrawn="1">
          <p15:clr>
            <a:srgbClr val="FBAE40"/>
          </p15:clr>
        </p15:guide>
        <p15:guide id="2" pos="751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4E01DD7-FDF9-4260-9F03-29B2011618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38875"/>
            <a:ext cx="12192000" cy="619125"/>
          </a:xfrm>
          <a:prstGeom prst="rect">
            <a:avLst/>
          </a:prstGeom>
        </p:spPr>
      </p:pic>
      <p:pic>
        <p:nvPicPr>
          <p:cNvPr id="4" name="Graphic 3">
            <a:extLst>
              <a:ext uri="{FF2B5EF4-FFF2-40B4-BE49-F238E27FC236}">
                <a16:creationId xmlns:a16="http://schemas.microsoft.com/office/drawing/2014/main" id="{BD563DB8-3F72-4988-822D-69AE787838D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pic>
        <p:nvPicPr>
          <p:cNvPr id="6" name="Graphic 5">
            <a:extLst>
              <a:ext uri="{FF2B5EF4-FFF2-40B4-BE49-F238E27FC236}">
                <a16:creationId xmlns:a16="http://schemas.microsoft.com/office/drawing/2014/main" id="{FF077E32-A54F-4D37-A940-7532295B52A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20375" y="6343649"/>
            <a:ext cx="1314450" cy="409575"/>
          </a:xfrm>
          <a:prstGeom prst="rect">
            <a:avLst/>
          </a:prstGeom>
        </p:spPr>
      </p:pic>
    </p:spTree>
    <p:custDataLst>
      <p:tags r:id="rId1"/>
    </p:custDataLst>
    <p:extLst>
      <p:ext uri="{BB962C8B-B14F-4D97-AF65-F5344CB8AC3E}">
        <p14:creationId xmlns:p14="http://schemas.microsoft.com/office/powerpoint/2010/main" val="489287524"/>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751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0375" y="6343649"/>
            <a:ext cx="1314450" cy="409575"/>
          </a:xfrm>
          <a:prstGeom prst="rect">
            <a:avLst/>
          </a:prstGeom>
        </p:spPr>
      </p:pic>
      <p:pic>
        <p:nvPicPr>
          <p:cNvPr id="2" name="Graphic 1">
            <a:extLst>
              <a:ext uri="{FF2B5EF4-FFF2-40B4-BE49-F238E27FC236}">
                <a16:creationId xmlns:a16="http://schemas.microsoft.com/office/drawing/2014/main" id="{362718F8-67BA-4C42-9B3E-72C93A4707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spTree>
    <p:custDataLst>
      <p:tags r:id="rId1"/>
    </p:custDataLst>
    <p:extLst>
      <p:ext uri="{BB962C8B-B14F-4D97-AF65-F5344CB8AC3E}">
        <p14:creationId xmlns:p14="http://schemas.microsoft.com/office/powerpoint/2010/main" val="3237841794"/>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0375" y="6343649"/>
            <a:ext cx="1314450" cy="409575"/>
          </a:xfrm>
          <a:prstGeom prst="rect">
            <a:avLst/>
          </a:prstGeom>
        </p:spPr>
      </p:pic>
      <p:pic>
        <p:nvPicPr>
          <p:cNvPr id="3" name="Graphic 2">
            <a:extLst>
              <a:ext uri="{FF2B5EF4-FFF2-40B4-BE49-F238E27FC236}">
                <a16:creationId xmlns:a16="http://schemas.microsoft.com/office/drawing/2014/main" id="{A1DEBBF6-E84E-4D71-9FE5-1AB52CB8BC8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spTree>
    <p:custDataLst>
      <p:tags r:id="rId1"/>
    </p:custDataLst>
    <p:extLst>
      <p:ext uri="{BB962C8B-B14F-4D97-AF65-F5344CB8AC3E}">
        <p14:creationId xmlns:p14="http://schemas.microsoft.com/office/powerpoint/2010/main" val="38255105"/>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7819" y="2831306"/>
            <a:ext cx="3836361" cy="1195388"/>
          </a:xfrm>
          <a:prstGeom prst="rect">
            <a:avLst/>
          </a:prstGeom>
        </p:spPr>
      </p:pic>
    </p:spTree>
    <p:custDataLst>
      <p:tags r:id="rId1"/>
    </p:custDataLst>
    <p:extLst>
      <p:ext uri="{BB962C8B-B14F-4D97-AF65-F5344CB8AC3E}">
        <p14:creationId xmlns:p14="http://schemas.microsoft.com/office/powerpoint/2010/main" val="565751018"/>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2962-11E3-493B-AD1D-78000E9A6D89}"/>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C873CD-5659-4FBF-B1CE-450FFAEC984B}"/>
              </a:ext>
            </a:extLst>
          </p:cNvPr>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6D1E42-150A-4BFC-9329-0B947E51C8F1}"/>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7" name="Footer Placeholder 4">
            <a:extLst>
              <a:ext uri="{FF2B5EF4-FFF2-40B4-BE49-F238E27FC236}">
                <a16:creationId xmlns:a16="http://schemas.microsoft.com/office/drawing/2014/main" id="{42D3799A-8090-4FA0-A80A-20CB75D9D220}"/>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9303FAF8-A36A-429A-90DE-2C9CF8B8ED1A}"/>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7490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6D100-BF9F-4F52-AB8B-E02043E8107B}"/>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4946DC-5528-4FFA-B165-52646B051E95}"/>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06EC64-C390-4E6B-9216-32F766CD2B78}"/>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8" name="Footer Placeholder 4">
            <a:extLst>
              <a:ext uri="{FF2B5EF4-FFF2-40B4-BE49-F238E27FC236}">
                <a16:creationId xmlns:a16="http://schemas.microsoft.com/office/drawing/2014/main" id="{7C38B17B-375A-418E-A208-48517ED9D7C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D75501DE-DFC5-4380-9DA6-E948A40C65CF}"/>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899232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C0259-54D6-4523-9B19-4AC0F0F25B5B}"/>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086EA9-EFD5-404A-A9E4-5E40763D7EAA}"/>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63F4D7-0DAA-43F5-BBD8-AF462848D2B1}"/>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A5FD02-C950-484F-85F0-F2ABD60775D9}"/>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0CAB29-2847-4F4B-A914-5B0314EA910C}"/>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10" name="Footer Placeholder 4">
            <a:extLst>
              <a:ext uri="{FF2B5EF4-FFF2-40B4-BE49-F238E27FC236}">
                <a16:creationId xmlns:a16="http://schemas.microsoft.com/office/drawing/2014/main" id="{8714F55C-0A64-4EA5-A7CE-EA2BC7635315}"/>
              </a:ext>
            </a:extLst>
          </p:cNvPr>
          <p:cNvSpPr>
            <a:spLocks noGrp="1"/>
          </p:cNvSpPr>
          <p:nvPr>
            <p:ph type="ftr" sz="quarter" idx="11"/>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1" name="Slide Number Placeholder 5">
            <a:extLst>
              <a:ext uri="{FF2B5EF4-FFF2-40B4-BE49-F238E27FC236}">
                <a16:creationId xmlns:a16="http://schemas.microsoft.com/office/drawing/2014/main" id="{0A987AC5-644A-472F-8951-8B881FC7B3CD}"/>
              </a:ext>
            </a:extLst>
          </p:cNvPr>
          <p:cNvSpPr>
            <a:spLocks noGrp="1"/>
          </p:cNvSpPr>
          <p:nvPr>
            <p:ph type="sldNum" sz="quarter" idx="12"/>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3818604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D726D13-7300-4BA7-B9A6-1F97DE5A171E}"/>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6" name="Footer Placeholder 4">
            <a:extLst>
              <a:ext uri="{FF2B5EF4-FFF2-40B4-BE49-F238E27FC236}">
                <a16:creationId xmlns:a16="http://schemas.microsoft.com/office/drawing/2014/main" id="{94CDA61B-CB91-4139-845D-D1E2DCDDE1B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7" name="Slide Number Placeholder 5">
            <a:extLst>
              <a:ext uri="{FF2B5EF4-FFF2-40B4-BE49-F238E27FC236}">
                <a16:creationId xmlns:a16="http://schemas.microsoft.com/office/drawing/2014/main" id="{0FCD30CE-83D7-4420-8DF3-24BDAA3EB97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9832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5751B-C137-43AC-8D7C-26343C6E8BD8}"/>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5" name="Footer Placeholder 4">
            <a:extLst>
              <a:ext uri="{FF2B5EF4-FFF2-40B4-BE49-F238E27FC236}">
                <a16:creationId xmlns:a16="http://schemas.microsoft.com/office/drawing/2014/main" id="{A96411AD-344B-408E-B5EC-550C7A58BA14}"/>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C95C87-AC46-4276-9F9A-6F0FBE4C7D41}"/>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25086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E4244-D51D-4ECA-8198-18EE96A892FF}"/>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AC9DA1-010A-4BE9-BAF6-EBFC61CF3105}"/>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B369CE-C0C2-4E06-A89D-DA54D2EA7152}"/>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8" name="Footer Placeholder 4">
            <a:extLst>
              <a:ext uri="{FF2B5EF4-FFF2-40B4-BE49-F238E27FC236}">
                <a16:creationId xmlns:a16="http://schemas.microsoft.com/office/drawing/2014/main" id="{2C1C43E9-C77F-4BC0-9F98-520278CF7DFA}"/>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544D793C-BE36-4094-81B6-342B99B4D010}"/>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198670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DB7DB0-696E-41B8-B4BA-93D7CC4D84BE}"/>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C16D9C-3D80-48BC-8D23-7682F2F785BA}"/>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E7FAFE-A182-4779-B33D-28D697D86F80}"/>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04-08-2022</a:t>
            </a:fld>
            <a:endParaRPr lang="en-IN"/>
          </a:p>
        </p:txBody>
      </p:sp>
      <p:sp>
        <p:nvSpPr>
          <p:cNvPr id="8" name="Footer Placeholder 4">
            <a:extLst>
              <a:ext uri="{FF2B5EF4-FFF2-40B4-BE49-F238E27FC236}">
                <a16:creationId xmlns:a16="http://schemas.microsoft.com/office/drawing/2014/main" id="{AAE407B4-801C-458A-8D75-68115217213C}"/>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C94F2B35-CC56-49EE-A3C3-85CEFDBF07B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428720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1B7607-045E-4118-A453-7E778C33811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09331-FCF0-400C-9A38-C2F109732BFE}" type="datetimeFigureOut">
              <a:rPr lang="en-IN" smtClean="0"/>
              <a:t>04-08-2022</a:t>
            </a:fld>
            <a:endParaRPr lang="en-IN"/>
          </a:p>
        </p:txBody>
      </p:sp>
      <p:sp>
        <p:nvSpPr>
          <p:cNvPr id="5" name="Footer Placeholder 4">
            <a:extLst>
              <a:ext uri="{FF2B5EF4-FFF2-40B4-BE49-F238E27FC236}">
                <a16:creationId xmlns:a16="http://schemas.microsoft.com/office/drawing/2014/main" id="{6D7F69EE-4177-4718-8E6A-62A2BDC13C3D}"/>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2" name="Slide Number Placeholder 5">
            <a:extLst>
              <a:ext uri="{FF2B5EF4-FFF2-40B4-BE49-F238E27FC236}">
                <a16:creationId xmlns:a16="http://schemas.microsoft.com/office/drawing/2014/main" id="{64D370BD-12E2-4161-AA0B-8F24C367F49F}"/>
              </a:ext>
            </a:extLst>
          </p:cNvPr>
          <p:cNvSpPr>
            <a:spLocks noGrp="1"/>
          </p:cNvSpPr>
          <p:nvPr>
            <p:ph type="sldNum" sz="quarter" idx="4"/>
          </p:nvPr>
        </p:nvSpPr>
        <p:spPr>
          <a:xfrm>
            <a:off x="9301013" y="6336001"/>
            <a:ext cx="2743200" cy="365125"/>
          </a:xfrm>
          <a:prstGeom prst="rect">
            <a:avLst/>
          </a:prstGeom>
        </p:spPr>
        <p:txBody>
          <a:bodyPr vert="horz" lIns="91440" tIns="45720" rIns="91440" bIns="45720" rtlCol="0" anchor="ctr"/>
          <a:lstStyle>
            <a:lvl1pPr algn="r">
              <a:defRPr sz="1100">
                <a:solidFill>
                  <a:schemeClr val="bg1"/>
                </a:solidFill>
                <a:latin typeface="Times New Roman" panose="02020603050405020304" pitchFamily="18" charset="0"/>
                <a:cs typeface="Times New Roman" panose="02020603050405020304" pitchFamily="18" charset="0"/>
              </a:defRPr>
            </a:lvl1p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custDataLst>
      <p:tags r:id="rId13"/>
    </p:custDataLst>
    <p:extLst>
      <p:ext uri="{BB962C8B-B14F-4D97-AF65-F5344CB8AC3E}">
        <p14:creationId xmlns:p14="http://schemas.microsoft.com/office/powerpoint/2010/main" val="28668950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adeGothic LT Light" panose="0200050302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adeGothic LT Light" panose="0200050302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adeGothic LT Light" panose="0200050302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Gothic LT Light" panose="0200050302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Gothic LT Light" panose="0200050302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09331-FCF0-400C-9A38-C2F109732BFE}" type="datetimeFigureOut">
              <a:rPr lang="en-IN" smtClean="0"/>
              <a:t>04-08-2022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custDataLst>
      <p:tags r:id="rId20"/>
    </p:custDataLst>
    <p:extLst>
      <p:ext uri="{BB962C8B-B14F-4D97-AF65-F5344CB8AC3E}">
        <p14:creationId xmlns:p14="http://schemas.microsoft.com/office/powerpoint/2010/main" val="17860253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9" r:id="rId12"/>
    <p:sldLayoutId id="2147483710" r:id="rId13"/>
    <p:sldLayoutId id="2147483711" r:id="rId14"/>
    <p:sldLayoutId id="2147483712" r:id="rId15"/>
    <p:sldLayoutId id="2147483713" r:id="rId16"/>
    <p:sldLayoutId id="2147483714" r:id="rId17"/>
    <p:sldLayoutId id="214748371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23.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0.xml"/></Relationships>
</file>

<file path=ppt/slides/_rels/slide12.xml.rels><?xml version="1.0" encoding="UTF-8" standalone="yes"?>
<Relationships xmlns="http://schemas.openxmlformats.org/package/2006/relationships"><Relationship Id="rId3" Type="http://schemas.openxmlformats.org/officeDocument/2006/relationships/hyperlink" Target="mailto:tom@mit.edu" TargetMode="External"/><Relationship Id="rId2" Type="http://schemas.openxmlformats.org/officeDocument/2006/relationships/slideLayout" Target="../slideLayouts/slideLayout27.xml"/><Relationship Id="rId1" Type="http://schemas.openxmlformats.org/officeDocument/2006/relationships/tags" Target="../tags/tag31.xml"/><Relationship Id="rId5" Type="http://schemas.openxmlformats.org/officeDocument/2006/relationships/hyperlink" Target="mailto:mintz.ron@gmail.com" TargetMode="External"/><Relationship Id="rId4" Type="http://schemas.openxmlformats.org/officeDocument/2006/relationships/hyperlink" Target="mailto:judy@mit.edu"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27.xml"/><Relationship Id="rId1" Type="http://schemas.openxmlformats.org/officeDocument/2006/relationships/tags" Target="../tags/tag24.xml"/><Relationship Id="rId6" Type="http://schemas.openxmlformats.org/officeDocument/2006/relationships/image" Target="../media/image24.png"/><Relationship Id="rId5" Type="http://schemas.openxmlformats.org/officeDocument/2006/relationships/customXml" Target="../ink/ink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tags" Target="../tags/tag2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4EF596B-2945-4738-8C89-2359895A9578}"/>
              </a:ext>
            </a:extLst>
          </p:cNvPr>
          <p:cNvCxnSpPr/>
          <p:nvPr/>
        </p:nvCxnSpPr>
        <p:spPr>
          <a:xfrm>
            <a:off x="2148840" y="5688148"/>
            <a:ext cx="7894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CBCC53-AAA0-47AA-B556-5BFC781D2DFE}"/>
              </a:ext>
            </a:extLst>
          </p:cNvPr>
          <p:cNvSpPr txBox="1"/>
          <p:nvPr/>
        </p:nvSpPr>
        <p:spPr>
          <a:xfrm>
            <a:off x="4705587" y="5938540"/>
            <a:ext cx="2458302" cy="523220"/>
          </a:xfrm>
          <a:prstGeom prst="rect">
            <a:avLst/>
          </a:prstGeom>
          <a:noFill/>
        </p:spPr>
        <p:txBody>
          <a:bodyPr wrap="none" rtlCol="0">
            <a:spAutoFit/>
          </a:bodyPr>
          <a:lstStyle/>
          <a:p>
            <a:r>
              <a:rPr lang="en-IN" sz="2800" b="1" dirty="0">
                <a:solidFill>
                  <a:schemeClr val="bg1"/>
                </a:solidFill>
              </a:rPr>
              <a:t>Ronald J. Mintz</a:t>
            </a:r>
          </a:p>
        </p:txBody>
      </p:sp>
      <p:sp>
        <p:nvSpPr>
          <p:cNvPr id="16" name="TextBox 15">
            <a:extLst>
              <a:ext uri="{FF2B5EF4-FFF2-40B4-BE49-F238E27FC236}">
                <a16:creationId xmlns:a16="http://schemas.microsoft.com/office/drawing/2014/main" id="{E895F82C-A254-4E24-9022-33B29ACAD80F}"/>
              </a:ext>
            </a:extLst>
          </p:cNvPr>
          <p:cNvSpPr txBox="1"/>
          <p:nvPr/>
        </p:nvSpPr>
        <p:spPr>
          <a:xfrm>
            <a:off x="2871047" y="4904655"/>
            <a:ext cx="6449907" cy="523220"/>
          </a:xfrm>
          <a:prstGeom prst="rect">
            <a:avLst/>
          </a:prstGeom>
          <a:noFill/>
        </p:spPr>
        <p:txBody>
          <a:bodyPr wrap="none" rtlCol="0">
            <a:spAutoFit/>
          </a:bodyPr>
          <a:lstStyle/>
          <a:p>
            <a:pPr algn="ctr"/>
            <a:r>
              <a:rPr lang="en-IN" sz="2800" dirty="0">
                <a:solidFill>
                  <a:schemeClr val="bg1"/>
                </a:solidFill>
              </a:rPr>
              <a:t>Banking Application Capstone Presentation</a:t>
            </a:r>
          </a:p>
        </p:txBody>
      </p:sp>
    </p:spTree>
    <p:custDataLst>
      <p:tags r:id="rId1"/>
    </p:custDataLst>
    <p:extLst>
      <p:ext uri="{BB962C8B-B14F-4D97-AF65-F5344CB8AC3E}">
        <p14:creationId xmlns:p14="http://schemas.microsoft.com/office/powerpoint/2010/main" val="1662715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Deployment</a:t>
            </a:r>
          </a:p>
        </p:txBody>
      </p:sp>
      <p:sp>
        <p:nvSpPr>
          <p:cNvPr id="3" name="TextBox 2">
            <a:extLst>
              <a:ext uri="{FF2B5EF4-FFF2-40B4-BE49-F238E27FC236}">
                <a16:creationId xmlns:a16="http://schemas.microsoft.com/office/drawing/2014/main" id="{963C357C-3AE0-61C3-BEBF-AEACEC68FA51}"/>
              </a:ext>
            </a:extLst>
          </p:cNvPr>
          <p:cNvSpPr txBox="1"/>
          <p:nvPr/>
        </p:nvSpPr>
        <p:spPr>
          <a:xfrm>
            <a:off x="469232" y="1215189"/>
            <a:ext cx="11265066" cy="646331"/>
          </a:xfrm>
          <a:prstGeom prst="rect">
            <a:avLst/>
          </a:prstGeom>
          <a:noFill/>
        </p:spPr>
        <p:txBody>
          <a:bodyPr wrap="square" rtlCol="0">
            <a:spAutoFit/>
          </a:bodyPr>
          <a:lstStyle/>
          <a:p>
            <a:r>
              <a:rPr lang="en-US" dirty="0"/>
              <a:t>Deployed my app on a </a:t>
            </a:r>
            <a:r>
              <a:rPr lang="en-US" dirty="0" err="1"/>
              <a:t>DigitalOcean</a:t>
            </a:r>
            <a:r>
              <a:rPr lang="en-US" dirty="0"/>
              <a:t> App at  </a:t>
            </a:r>
            <a:r>
              <a:rPr lang="en-US" b="1" dirty="0"/>
              <a:t>https://ronald-mintz-fullstackbankingapp-9jptx.ondigitalocean.app/ </a:t>
            </a:r>
            <a:r>
              <a:rPr lang="en-US" dirty="0"/>
              <a:t>with a MongoDB managed database supplied by </a:t>
            </a:r>
            <a:r>
              <a:rPr lang="en-US" dirty="0" err="1"/>
              <a:t>DigitalOcean</a:t>
            </a:r>
            <a:r>
              <a:rPr lang="en-US" dirty="0"/>
              <a:t>.  </a:t>
            </a:r>
          </a:p>
        </p:txBody>
      </p:sp>
    </p:spTree>
    <p:custDataLst>
      <p:tags r:id="rId1"/>
    </p:custDataLst>
    <p:extLst>
      <p:ext uri="{BB962C8B-B14F-4D97-AF65-F5344CB8AC3E}">
        <p14:creationId xmlns:p14="http://schemas.microsoft.com/office/powerpoint/2010/main" val="3415477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Additional Features</a:t>
            </a:r>
          </a:p>
        </p:txBody>
      </p:sp>
      <p:sp>
        <p:nvSpPr>
          <p:cNvPr id="3" name="TextBox 2">
            <a:extLst>
              <a:ext uri="{FF2B5EF4-FFF2-40B4-BE49-F238E27FC236}">
                <a16:creationId xmlns:a16="http://schemas.microsoft.com/office/drawing/2014/main" id="{59F22F04-1111-CFE8-98F6-C6194777E80C}"/>
              </a:ext>
            </a:extLst>
          </p:cNvPr>
          <p:cNvSpPr txBox="1"/>
          <p:nvPr/>
        </p:nvSpPr>
        <p:spPr>
          <a:xfrm>
            <a:off x="349543" y="938463"/>
            <a:ext cx="11297025" cy="2893100"/>
          </a:xfrm>
          <a:prstGeom prst="rect">
            <a:avLst/>
          </a:prstGeom>
          <a:noFill/>
        </p:spPr>
        <p:txBody>
          <a:bodyPr wrap="square" rtlCol="0">
            <a:spAutoFit/>
          </a:bodyPr>
          <a:lstStyle/>
          <a:p>
            <a:pPr marL="342900" indent="-342900">
              <a:buAutoNum type="arabicParenBoth"/>
            </a:pPr>
            <a:r>
              <a:rPr lang="en-US" sz="1400" dirty="0">
                <a:latin typeface="Consolas" panose="020B0609020204030204" pitchFamily="49" charset="0"/>
              </a:rPr>
              <a:t>Implemented the ability of the logged-in user to transfer a specified amount to any other user.  The balance of the logged in user is first retrieved and displayed before accepting the user inputs. </a:t>
            </a:r>
            <a:r>
              <a:rPr lang="en-US" sz="1400" b="0" dirty="0">
                <a:effectLst/>
                <a:latin typeface="Consolas" panose="020B0609020204030204" pitchFamily="49" charset="0"/>
              </a:rPr>
              <a:t>Then the logged in user enters the amount to transfer to the other user</a:t>
            </a:r>
            <a:r>
              <a:rPr lang="en-US" sz="1400" dirty="0">
                <a:latin typeface="Consolas" panose="020B0609020204030204" pitchFamily="49" charset="0"/>
              </a:rPr>
              <a:t> and</a:t>
            </a:r>
            <a:r>
              <a:rPr lang="en-US" sz="1400" b="0" dirty="0">
                <a:effectLst/>
                <a:latin typeface="Consolas" panose="020B0609020204030204" pitchFamily="49" charset="0"/>
              </a:rPr>
              <a:t> the email of the account to which money will be transferred.  The logged-in user has already been authenticated at login.  There is no need to authenticate the user who will receive the money since only a positive amount of money is added to his or her account. Then, on clicking the Transfer button, the specified amount is added to the recipient’s account and subtracted from the logged-in user’s account. After a successful transfer, the balance of the logged in user on the screen is updated.</a:t>
            </a:r>
          </a:p>
          <a:p>
            <a:pPr marL="342900" indent="-342900">
              <a:buAutoNum type="arabicParenBoth"/>
            </a:pPr>
            <a:endParaRPr lang="en-US" sz="1400" dirty="0">
              <a:latin typeface="Consolas" panose="020B0609020204030204" pitchFamily="49" charset="0"/>
            </a:endParaRPr>
          </a:p>
          <a:p>
            <a:r>
              <a:rPr lang="en-US" sz="1400" dirty="0">
                <a:latin typeface="Consolas" panose="020B0609020204030204" pitchFamily="49" charset="0"/>
              </a:rPr>
              <a:t>(2)  For </a:t>
            </a:r>
            <a:r>
              <a:rPr lang="en-US" sz="1400" dirty="0" err="1">
                <a:latin typeface="Consolas" panose="020B0609020204030204" pitchFamily="49" charset="0"/>
              </a:rPr>
              <a:t>AllData</a:t>
            </a:r>
            <a:r>
              <a:rPr lang="en-US" sz="1400" dirty="0">
                <a:latin typeface="Consolas" panose="020B0609020204030204" pitchFamily="49" charset="0"/>
              </a:rPr>
              <a:t>, the data for each user is displayed in a columnar format. There is a column for each of: 	Name, Email, Password, and Balance, with a row for each user. The </a:t>
            </a:r>
            <a:r>
              <a:rPr lang="en-US" sz="1400" dirty="0" err="1">
                <a:latin typeface="Consolas" panose="020B0609020204030204" pitchFamily="49" charset="0"/>
              </a:rPr>
              <a:t>AllData</a:t>
            </a:r>
            <a:r>
              <a:rPr lang="en-US" sz="1400" dirty="0">
                <a:latin typeface="Consolas" panose="020B0609020204030204" pitchFamily="49" charset="0"/>
              </a:rPr>
              <a:t> 	page is an aid in testing other 	features, since we can immediately see the effect of creating a new account, deposits, withdrawals, and 	transfers.  For logins, we can see whether a correct email of one of the users is submitted.</a:t>
            </a:r>
          </a:p>
        </p:txBody>
      </p:sp>
    </p:spTree>
    <p:custDataLst>
      <p:tags r:id="rId1"/>
    </p:custDataLst>
    <p:extLst>
      <p:ext uri="{BB962C8B-B14F-4D97-AF65-F5344CB8AC3E}">
        <p14:creationId xmlns:p14="http://schemas.microsoft.com/office/powerpoint/2010/main" val="377870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Application Demonstration – Create Account, Log In, Deposit, Withdraw</a:t>
            </a:r>
          </a:p>
        </p:txBody>
      </p:sp>
      <p:sp>
        <p:nvSpPr>
          <p:cNvPr id="6" name="TextBox 5">
            <a:extLst>
              <a:ext uri="{FF2B5EF4-FFF2-40B4-BE49-F238E27FC236}">
                <a16:creationId xmlns:a16="http://schemas.microsoft.com/office/drawing/2014/main" id="{2F8C67E2-425C-E1E9-0982-0BD3587A7FEB}"/>
              </a:ext>
            </a:extLst>
          </p:cNvPr>
          <p:cNvSpPr txBox="1"/>
          <p:nvPr/>
        </p:nvSpPr>
        <p:spPr>
          <a:xfrm>
            <a:off x="397042" y="1130968"/>
            <a:ext cx="11706726" cy="5632311"/>
          </a:xfrm>
          <a:prstGeom prst="rect">
            <a:avLst/>
          </a:prstGeom>
          <a:noFill/>
        </p:spPr>
        <p:txBody>
          <a:bodyPr wrap="square" rtlCol="0">
            <a:spAutoFit/>
          </a:bodyPr>
          <a:lstStyle/>
          <a:p>
            <a:r>
              <a:rPr lang="en-US" dirty="0"/>
              <a:t>* Create Account(</a:t>
            </a:r>
            <a:r>
              <a:rPr lang="en-US" dirty="0">
                <a:hlinkClick r:id="rId3"/>
              </a:rPr>
              <a:t>tom@mit.edu</a:t>
            </a:r>
            <a:r>
              <a:rPr lang="en-US" dirty="0"/>
              <a:t>) (automatically logs in new account with balance of 0,</a:t>
            </a:r>
          </a:p>
          <a:p>
            <a:r>
              <a:rPr lang="en-US" dirty="0"/>
              <a:t>see Success message posted  and Tom’s email in upper right corner.)</a:t>
            </a:r>
          </a:p>
          <a:p>
            <a:r>
              <a:rPr lang="en-US" dirty="0"/>
              <a:t>* Deposit(1000), (shows balance of 0 updated to 1000)</a:t>
            </a:r>
          </a:p>
          <a:p>
            <a:r>
              <a:rPr lang="en-US" dirty="0"/>
              <a:t>* Withdraw(100) (balance of 1000 is updated to 900)</a:t>
            </a:r>
          </a:p>
          <a:p>
            <a:r>
              <a:rPr lang="en-US" dirty="0"/>
              <a:t>* </a:t>
            </a:r>
            <a:r>
              <a:rPr lang="en-US" dirty="0" err="1"/>
              <a:t>AllData</a:t>
            </a:r>
            <a:r>
              <a:rPr lang="en-US" dirty="0"/>
              <a:t> (Tom has 900, Judy has 1200)</a:t>
            </a:r>
          </a:p>
          <a:p>
            <a:r>
              <a:rPr lang="en-US" dirty="0"/>
              <a:t>* Transfer from Tom (who’s logged in) to Judy (of 200, </a:t>
            </a:r>
            <a:r>
              <a:rPr lang="en-US" dirty="0">
                <a:hlinkClick r:id="rId4"/>
              </a:rPr>
              <a:t>judy@mit.edu</a:t>
            </a:r>
            <a:r>
              <a:rPr lang="en-US" dirty="0"/>
              <a:t>) (Tom’s balance of 900 is updated to 700), remember this balance because I will come back to Tom later after logging in more people to show that database remembers Tom’s balance.</a:t>
            </a:r>
          </a:p>
          <a:p>
            <a:r>
              <a:rPr lang="en-US" dirty="0"/>
              <a:t>* </a:t>
            </a:r>
            <a:r>
              <a:rPr lang="en-US" dirty="0" err="1"/>
              <a:t>AllData</a:t>
            </a:r>
            <a:r>
              <a:rPr lang="en-US" dirty="0"/>
              <a:t> (after transfer Tom has 700, Judy has 1400)</a:t>
            </a:r>
          </a:p>
          <a:p>
            <a:r>
              <a:rPr lang="en-US" dirty="0"/>
              <a:t>* Login Judy with her email and password (</a:t>
            </a:r>
            <a:r>
              <a:rPr lang="en-US" dirty="0">
                <a:hlinkClick r:id="rId4"/>
              </a:rPr>
              <a:t>judy@mit.edu</a:t>
            </a:r>
            <a:r>
              <a:rPr lang="en-US" dirty="0"/>
              <a:t>)</a:t>
            </a:r>
          </a:p>
          <a:p>
            <a:r>
              <a:rPr lang="en-US" dirty="0"/>
              <a:t>* Deposit(600) (shows Judy’s balance of 1400, deposit updates it to 2000, remember this, will come back to Judy later)</a:t>
            </a:r>
          </a:p>
          <a:p>
            <a:r>
              <a:rPr lang="en-US" dirty="0"/>
              <a:t>* Logout</a:t>
            </a:r>
          </a:p>
          <a:p>
            <a:r>
              <a:rPr lang="en-US" dirty="0"/>
              <a:t>* Deposit (no one logged in)</a:t>
            </a:r>
          </a:p>
          <a:p>
            <a:r>
              <a:rPr lang="en-US" dirty="0"/>
              <a:t>* Login with Google (</a:t>
            </a:r>
            <a:r>
              <a:rPr lang="en-US" dirty="0">
                <a:hlinkClick r:id="rId5"/>
              </a:rPr>
              <a:t>mintz.ron@gmail.com</a:t>
            </a:r>
            <a:r>
              <a:rPr lang="en-US" dirty="0"/>
              <a:t>), see my Google email in upper right corner</a:t>
            </a:r>
          </a:p>
          <a:p>
            <a:r>
              <a:rPr lang="en-US" dirty="0"/>
              <a:t>* Withdraw(100) (shows balance of 1000, updated to 900)</a:t>
            </a:r>
          </a:p>
          <a:p>
            <a:r>
              <a:rPr lang="en-US" dirty="0"/>
              <a:t>* Login Tom (</a:t>
            </a:r>
            <a:r>
              <a:rPr lang="en-US" dirty="0">
                <a:hlinkClick r:id="rId3"/>
              </a:rPr>
              <a:t>tom@mit.edu</a:t>
            </a:r>
            <a:r>
              <a:rPr lang="en-US" dirty="0"/>
              <a:t>)</a:t>
            </a:r>
          </a:p>
          <a:p>
            <a:r>
              <a:rPr lang="en-US" dirty="0"/>
              <a:t>* Deposit (shows balance still 700 after other users logged in)</a:t>
            </a:r>
          </a:p>
          <a:p>
            <a:r>
              <a:rPr lang="en-US" dirty="0"/>
              <a:t>* Login Judy (</a:t>
            </a:r>
            <a:r>
              <a:rPr lang="en-US" dirty="0">
                <a:hlinkClick r:id="rId4"/>
              </a:rPr>
              <a:t>judy@mit.edu</a:t>
            </a:r>
            <a:r>
              <a:rPr lang="en-US" dirty="0"/>
              <a:t>)</a:t>
            </a:r>
          </a:p>
          <a:p>
            <a:r>
              <a:rPr lang="en-US" dirty="0"/>
              <a:t>* Withdrawal (shows balance is still 2000 after logout and other logins)</a:t>
            </a:r>
          </a:p>
          <a:p>
            <a:r>
              <a:rPr lang="en-US" dirty="0"/>
              <a:t>* Show </a:t>
            </a:r>
            <a:r>
              <a:rPr lang="en-US" dirty="0" err="1"/>
              <a:t>AllData</a:t>
            </a:r>
            <a:r>
              <a:rPr lang="en-US" dirty="0"/>
              <a:t> and Studio 3T screenshot (after refresh) of balances after these transaction.</a:t>
            </a:r>
          </a:p>
        </p:txBody>
      </p:sp>
    </p:spTree>
    <p:custDataLst>
      <p:tags r:id="rId1"/>
    </p:custDataLst>
    <p:extLst>
      <p:ext uri="{BB962C8B-B14F-4D97-AF65-F5344CB8AC3E}">
        <p14:creationId xmlns:p14="http://schemas.microsoft.com/office/powerpoint/2010/main" val="2597821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Reflection</a:t>
            </a:r>
          </a:p>
        </p:txBody>
      </p:sp>
      <p:sp>
        <p:nvSpPr>
          <p:cNvPr id="3" name="TextBox 2">
            <a:extLst>
              <a:ext uri="{FF2B5EF4-FFF2-40B4-BE49-F238E27FC236}">
                <a16:creationId xmlns:a16="http://schemas.microsoft.com/office/drawing/2014/main" id="{96CB6D09-84EB-E80C-4B0E-290C5F748C9E}"/>
              </a:ext>
            </a:extLst>
          </p:cNvPr>
          <p:cNvSpPr txBox="1"/>
          <p:nvPr/>
        </p:nvSpPr>
        <p:spPr>
          <a:xfrm>
            <a:off x="310896" y="1033272"/>
            <a:ext cx="11676888" cy="5170646"/>
          </a:xfrm>
          <a:prstGeom prst="rect">
            <a:avLst/>
          </a:prstGeom>
          <a:noFill/>
        </p:spPr>
        <p:txBody>
          <a:bodyPr wrap="square" rtlCol="0">
            <a:spAutoFit/>
          </a:bodyPr>
          <a:lstStyle/>
          <a:p>
            <a:r>
              <a:rPr lang="en-US" dirty="0"/>
              <a:t>				</a:t>
            </a:r>
            <a:r>
              <a:rPr lang="en-US" sz="1300" b="1" u="sng" dirty="0"/>
              <a:t>Additional Features We Could Build</a:t>
            </a:r>
            <a:endParaRPr lang="en-US" sz="1300" dirty="0"/>
          </a:p>
          <a:p>
            <a:pPr marL="342900" indent="-342900">
              <a:buAutoNum type="arabicParenBoth"/>
            </a:pPr>
            <a:r>
              <a:rPr lang="en-US" sz="1300" dirty="0"/>
              <a:t>We could allow the user of a single email to have both a checking and a savings account and the ability to transfer funds between these accounts as well as to select which of these two accounts a deposit or withdrawal should apply to.  This can be accomplished by including both a checking and savings balance in the user’s document in the database, with a single name, email, and password.  We could extend this to provide any number of accounts for a single user, such as numerous CDs with different maturity dates and interest rates.</a:t>
            </a:r>
          </a:p>
          <a:p>
            <a:pPr marL="342900" indent="-342900">
              <a:buAutoNum type="arabicParenBoth"/>
            </a:pPr>
            <a:r>
              <a:rPr lang="en-US" sz="1300" dirty="0"/>
              <a:t>The </a:t>
            </a:r>
            <a:r>
              <a:rPr lang="en-US" sz="1300" dirty="0" err="1"/>
              <a:t>AllData</a:t>
            </a:r>
            <a:r>
              <a:rPr lang="en-US" sz="1300" dirty="0"/>
              <a:t> screen is open for anyone to read the information for all users of the bank, even without logging in.  It would be appropriate to restrict this screen to authorized bank employees.  In the </a:t>
            </a:r>
            <a:r>
              <a:rPr lang="en-US" sz="1300" dirty="0" err="1"/>
              <a:t>CreateAccount</a:t>
            </a:r>
            <a:r>
              <a:rPr lang="en-US" sz="1300" dirty="0"/>
              <a:t> form, we could include a checkbox to indicate whether this user is an authorized employee with access to the </a:t>
            </a:r>
            <a:r>
              <a:rPr lang="en-US" sz="1300" dirty="0" err="1"/>
              <a:t>AllData</a:t>
            </a:r>
            <a:r>
              <a:rPr lang="en-US" sz="1300" dirty="0"/>
              <a:t> screen.  This would set a flag in the user’s document.  The </a:t>
            </a:r>
            <a:r>
              <a:rPr lang="en-US" sz="1300" dirty="0" err="1"/>
              <a:t>AllData</a:t>
            </a:r>
            <a:r>
              <a:rPr lang="en-US" sz="1300" dirty="0"/>
              <a:t> screen would then be visible to the logged-in user only when this flag is set to indicate that the user is an authorized employee.</a:t>
            </a:r>
          </a:p>
          <a:p>
            <a:pPr marL="342900" indent="-342900">
              <a:buAutoNum type="arabicParenBoth"/>
            </a:pPr>
            <a:r>
              <a:rPr lang="en-US" sz="1300" dirty="0"/>
              <a:t>We could allow a joint account to be created for multiple users.  A single account document in the database would then have a name/email/password combination for each user authorized to conduct transactions on the account.</a:t>
            </a:r>
          </a:p>
          <a:p>
            <a:pPr marL="342900" indent="-342900">
              <a:buAutoNum type="arabicParenBoth"/>
            </a:pPr>
            <a:endParaRPr lang="en-US" sz="1300" dirty="0"/>
          </a:p>
          <a:p>
            <a:r>
              <a:rPr lang="en-US" sz="1300" dirty="0"/>
              <a:t>                                                </a:t>
            </a:r>
            <a:r>
              <a:rPr lang="en-US" sz="1300" b="1" u="sng" dirty="0"/>
              <a:t>Alternative Program Structure</a:t>
            </a:r>
          </a:p>
          <a:p>
            <a:r>
              <a:rPr lang="en-US" sz="1300" dirty="0"/>
              <a:t>Since we want to allow a user to have multiple accounts and an account to be accessed by multiple joint users, a relational database strategy might be suitable.  There would be a table </a:t>
            </a:r>
            <a:r>
              <a:rPr lang="en-US" sz="1300" b="1" u="sng" dirty="0"/>
              <a:t>users</a:t>
            </a:r>
            <a:r>
              <a:rPr lang="en-US" sz="1300" dirty="0"/>
              <a:t> specifying the name, email, password, a flag indicating whether the user has access to the </a:t>
            </a:r>
            <a:r>
              <a:rPr lang="en-US" sz="1300" dirty="0" err="1"/>
              <a:t>AllData</a:t>
            </a:r>
            <a:r>
              <a:rPr lang="en-US" sz="1300" dirty="0"/>
              <a:t> screen, and other information for each user with a </a:t>
            </a:r>
            <a:r>
              <a:rPr lang="en-US" sz="1300" b="1" u="sng" dirty="0"/>
              <a:t>user-id</a:t>
            </a:r>
            <a:r>
              <a:rPr lang="en-US" sz="1300" dirty="0"/>
              <a:t> as primary key.  There would also be a table </a:t>
            </a:r>
            <a:r>
              <a:rPr lang="en-US" sz="1300" b="1" u="sng" dirty="0"/>
              <a:t>accounts</a:t>
            </a:r>
            <a:r>
              <a:rPr lang="en-US" sz="1300" dirty="0"/>
              <a:t> specifying the balance, account-type, maturity date, interest rate, and other information for each account with the </a:t>
            </a:r>
            <a:r>
              <a:rPr lang="en-US" sz="1300" b="1" u="sng" dirty="0"/>
              <a:t>account-number</a:t>
            </a:r>
            <a:r>
              <a:rPr lang="en-US" sz="1300" u="sng" dirty="0"/>
              <a:t> </a:t>
            </a:r>
            <a:r>
              <a:rPr lang="en-US" sz="1300" dirty="0"/>
              <a:t>as primary key.  We also need a table </a:t>
            </a:r>
            <a:r>
              <a:rPr lang="en-US" sz="1300" b="1" u="sng" dirty="0"/>
              <a:t>access</a:t>
            </a:r>
            <a:r>
              <a:rPr lang="en-US" sz="1300" dirty="0"/>
              <a:t> of </a:t>
            </a:r>
            <a:r>
              <a:rPr lang="en-US" sz="1300" b="1" dirty="0"/>
              <a:t>(user-id, account-number) </a:t>
            </a:r>
            <a:r>
              <a:rPr lang="en-US" sz="1300" dirty="0"/>
              <a:t>entries to specify who has access to each account.  We might also add to this table entry a flag indicating whether the </a:t>
            </a:r>
            <a:r>
              <a:rPr lang="en-US" sz="1300" b="1" dirty="0"/>
              <a:t>user-id</a:t>
            </a:r>
            <a:r>
              <a:rPr lang="en-US" sz="1300" dirty="0"/>
              <a:t> is the primary owner of the account for tax reporting and other purposes.  We could then generate from these tables a combined account statement for each user that would show the account information for each account that he or she has access to.  This can be accomplished by joining the </a:t>
            </a:r>
            <a:r>
              <a:rPr lang="en-US" sz="1300" b="1" u="sng" dirty="0"/>
              <a:t>users</a:t>
            </a:r>
            <a:r>
              <a:rPr lang="en-US" sz="1300" dirty="0"/>
              <a:t> table with the </a:t>
            </a:r>
            <a:r>
              <a:rPr lang="en-US" sz="1300" b="1" u="sng" dirty="0"/>
              <a:t>access</a:t>
            </a:r>
            <a:r>
              <a:rPr lang="en-US" sz="1300" dirty="0"/>
              <a:t> table on the </a:t>
            </a:r>
            <a:r>
              <a:rPr lang="en-US" sz="1300" b="1" u="sng" dirty="0"/>
              <a:t>user-id</a:t>
            </a:r>
            <a:r>
              <a:rPr lang="en-US" sz="1300" dirty="0"/>
              <a:t> field, and joining the resulting table with the </a:t>
            </a:r>
            <a:r>
              <a:rPr lang="en-US" sz="1300" b="1" u="sng" dirty="0"/>
              <a:t>accounts</a:t>
            </a:r>
            <a:r>
              <a:rPr lang="en-US" sz="1300" dirty="0"/>
              <a:t> table on the </a:t>
            </a:r>
            <a:r>
              <a:rPr lang="en-US" sz="1300" b="1" u="sng" dirty="0"/>
              <a:t>account-number</a:t>
            </a:r>
            <a:r>
              <a:rPr lang="en-US" sz="1300" dirty="0"/>
              <a:t> field.  The rows of the resulting table for each </a:t>
            </a:r>
            <a:r>
              <a:rPr lang="en-US" sz="1300" b="1" u="sng" dirty="0"/>
              <a:t>user-id</a:t>
            </a:r>
            <a:r>
              <a:rPr lang="en-US" sz="1300" dirty="0"/>
              <a:t> would provide the information for the combined statement to be sent to the user identified by this </a:t>
            </a:r>
            <a:r>
              <a:rPr lang="en-US" sz="1300" b="1" u="sng" dirty="0"/>
              <a:t>user-id</a:t>
            </a:r>
            <a:r>
              <a:rPr lang="en-US" sz="1300" dirty="0"/>
              <a:t>.</a:t>
            </a:r>
          </a:p>
          <a:p>
            <a:r>
              <a:rPr lang="en-US" sz="1300" dirty="0"/>
              <a:t>When a user logs in, the </a:t>
            </a:r>
            <a:r>
              <a:rPr lang="en-US" sz="1300" b="1" u="sng" dirty="0"/>
              <a:t>users</a:t>
            </a:r>
            <a:r>
              <a:rPr lang="en-US" sz="1300" dirty="0"/>
              <a:t> table would be used to validate the login, then the combined joined table would be used to ask the user which of his or her accounts he or she wishes to access, and the information for the selected account would be displayed.  Any transaction that the user initiates would then be applied to the </a:t>
            </a:r>
            <a:r>
              <a:rPr lang="en-US" sz="1300" b="1" u="sng" dirty="0"/>
              <a:t>accounts</a:t>
            </a:r>
            <a:r>
              <a:rPr lang="en-US" sz="1300" dirty="0"/>
              <a:t> table.  If the user wishes to open a new account, the information for the new account would be entered into the </a:t>
            </a:r>
            <a:r>
              <a:rPr lang="en-US" sz="1300" b="1" u="sng" dirty="0"/>
              <a:t>accounts</a:t>
            </a:r>
            <a:r>
              <a:rPr lang="en-US" sz="1300" dirty="0"/>
              <a:t> table, and the new </a:t>
            </a:r>
            <a:r>
              <a:rPr lang="en-US" sz="1300" b="1" u="sng" dirty="0"/>
              <a:t>account number </a:t>
            </a:r>
            <a:r>
              <a:rPr lang="en-US" sz="1300" dirty="0"/>
              <a:t>would be linked to the </a:t>
            </a:r>
            <a:r>
              <a:rPr lang="en-US" sz="1300" b="1" u="sng" dirty="0"/>
              <a:t>user-id</a:t>
            </a:r>
            <a:r>
              <a:rPr lang="en-US" sz="1300" dirty="0"/>
              <a:t> in the </a:t>
            </a:r>
            <a:r>
              <a:rPr lang="en-US" sz="1300" b="1" u="sng" dirty="0"/>
              <a:t>access</a:t>
            </a:r>
            <a:r>
              <a:rPr lang="en-US" sz="1300" dirty="0"/>
              <a:t> table.</a:t>
            </a:r>
            <a:endParaRPr lang="en-US" sz="1300" b="1" dirty="0"/>
          </a:p>
        </p:txBody>
      </p:sp>
    </p:spTree>
    <p:custDataLst>
      <p:tags r:id="rId1"/>
    </p:custDataLst>
    <p:extLst>
      <p:ext uri="{BB962C8B-B14F-4D97-AF65-F5344CB8AC3E}">
        <p14:creationId xmlns:p14="http://schemas.microsoft.com/office/powerpoint/2010/main" val="469978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246D92-F773-7984-4381-3814FF67650F}"/>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67FCDFB8-1588-F01C-7673-5B30AE729658}"/>
              </a:ext>
            </a:extLst>
          </p:cNvPr>
          <p:cNvSpPr>
            <a:spLocks noGrp="1"/>
          </p:cNvSpPr>
          <p:nvPr>
            <p:ph type="body" idx="1"/>
          </p:nvPr>
        </p:nvSpPr>
        <p:spPr/>
        <p:txBody>
          <a:bodyPr/>
          <a:lstStyle/>
          <a:p>
            <a:endParaRPr lang="en-US"/>
          </a:p>
        </p:txBody>
      </p:sp>
    </p:spTree>
    <p:custDataLst>
      <p:tags r:id="rId1"/>
    </p:custDataLst>
    <p:extLst>
      <p:ext uri="{BB962C8B-B14F-4D97-AF65-F5344CB8AC3E}">
        <p14:creationId xmlns:p14="http://schemas.microsoft.com/office/powerpoint/2010/main" val="1023170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1285016" y="4904655"/>
            <a:ext cx="9621993" cy="523220"/>
          </a:xfrm>
          <a:prstGeom prst="rect">
            <a:avLst/>
          </a:prstGeom>
          <a:noFill/>
        </p:spPr>
        <p:txBody>
          <a:bodyPr wrap="none" rtlCol="0">
            <a:spAutoFit/>
          </a:bodyPr>
          <a:lstStyle/>
          <a:p>
            <a:pPr algn="ctr"/>
            <a:r>
              <a:rPr lang="en-IN" sz="2800" dirty="0">
                <a:solidFill>
                  <a:schemeClr val="bg1"/>
                </a:solidFill>
              </a:rPr>
              <a:t>Part 1: Front-End Architecture, Authentication, And App Diagram</a:t>
            </a:r>
          </a:p>
        </p:txBody>
      </p:sp>
    </p:spTree>
    <p:extLst>
      <p:ext uri="{BB962C8B-B14F-4D97-AF65-F5344CB8AC3E}">
        <p14:creationId xmlns:p14="http://schemas.microsoft.com/office/powerpoint/2010/main" val="257998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Application Overview Diagram</a:t>
            </a:r>
          </a:p>
        </p:txBody>
      </p:sp>
      <p:sp>
        <p:nvSpPr>
          <p:cNvPr id="3" name="Oval 2">
            <a:extLst>
              <a:ext uri="{FF2B5EF4-FFF2-40B4-BE49-F238E27FC236}">
                <a16:creationId xmlns:a16="http://schemas.microsoft.com/office/drawing/2014/main" id="{CD462F1C-709E-477E-99F3-8D555A7CE666}"/>
              </a:ext>
            </a:extLst>
          </p:cNvPr>
          <p:cNvSpPr/>
          <p:nvPr/>
        </p:nvSpPr>
        <p:spPr>
          <a:xfrm flipH="1">
            <a:off x="4782313" y="1040976"/>
            <a:ext cx="1225296" cy="310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Spa</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6" name="Ink 5">
                <a:extLst>
                  <a:ext uri="{FF2B5EF4-FFF2-40B4-BE49-F238E27FC236}">
                    <a16:creationId xmlns:a16="http://schemas.microsoft.com/office/drawing/2014/main" id="{30097504-5263-50DC-3D59-BABA145F4EB6}"/>
                  </a:ext>
                </a:extLst>
              </p14:cNvPr>
              <p14:cNvContentPartPr/>
              <p14:nvPr/>
            </p14:nvContentPartPr>
            <p14:xfrm>
              <a:off x="1115280" y="1901592"/>
              <a:ext cx="360" cy="360"/>
            </p14:xfrm>
          </p:contentPart>
        </mc:Choice>
        <mc:Fallback xmlns="">
          <p:pic>
            <p:nvPicPr>
              <p:cNvPr id="6" name="Ink 5">
                <a:extLst>
                  <a:ext uri="{FF2B5EF4-FFF2-40B4-BE49-F238E27FC236}">
                    <a16:creationId xmlns:a16="http://schemas.microsoft.com/office/drawing/2014/main" id="{30097504-5263-50DC-3D59-BABA145F4EB6}"/>
                  </a:ext>
                </a:extLst>
              </p:cNvPr>
              <p:cNvPicPr/>
              <p:nvPr/>
            </p:nvPicPr>
            <p:blipFill>
              <a:blip r:embed="rId4"/>
              <a:stretch>
                <a:fillRect/>
              </a:stretch>
            </p:blipFill>
            <p:spPr>
              <a:xfrm>
                <a:off x="1097640" y="179359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13D051CF-8E9F-84AB-1CD8-13F59AC08946}"/>
                  </a:ext>
                </a:extLst>
              </p14:cNvPr>
              <p14:cNvContentPartPr/>
              <p14:nvPr/>
            </p14:nvContentPartPr>
            <p14:xfrm>
              <a:off x="877680" y="1819152"/>
              <a:ext cx="252720" cy="166680"/>
            </p14:xfrm>
          </p:contentPart>
        </mc:Choice>
        <mc:Fallback xmlns="">
          <p:pic>
            <p:nvPicPr>
              <p:cNvPr id="8" name="Ink 7">
                <a:extLst>
                  <a:ext uri="{FF2B5EF4-FFF2-40B4-BE49-F238E27FC236}">
                    <a16:creationId xmlns:a16="http://schemas.microsoft.com/office/drawing/2014/main" id="{13D051CF-8E9F-84AB-1CD8-13F59AC08946}"/>
                  </a:ext>
                </a:extLst>
              </p:cNvPr>
              <p:cNvPicPr/>
              <p:nvPr/>
            </p:nvPicPr>
            <p:blipFill>
              <a:blip r:embed="rId6"/>
              <a:stretch>
                <a:fillRect/>
              </a:stretch>
            </p:blipFill>
            <p:spPr>
              <a:xfrm>
                <a:off x="859680" y="1711512"/>
                <a:ext cx="288360" cy="382320"/>
              </a:xfrm>
              <a:prstGeom prst="rect">
                <a:avLst/>
              </a:prstGeom>
            </p:spPr>
          </p:pic>
        </mc:Fallback>
      </mc:AlternateContent>
      <p:cxnSp>
        <p:nvCxnSpPr>
          <p:cNvPr id="11" name="Straight Arrow Connector 10">
            <a:extLst>
              <a:ext uri="{FF2B5EF4-FFF2-40B4-BE49-F238E27FC236}">
                <a16:creationId xmlns:a16="http://schemas.microsoft.com/office/drawing/2014/main" id="{B25F120D-D536-9276-9BFD-6153A75D796C}"/>
              </a:ext>
            </a:extLst>
          </p:cNvPr>
          <p:cNvCxnSpPr>
            <a:cxnSpLocks/>
          </p:cNvCxnSpPr>
          <p:nvPr/>
        </p:nvCxnSpPr>
        <p:spPr>
          <a:xfrm flipH="1">
            <a:off x="907783" y="1421722"/>
            <a:ext cx="3785617" cy="621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EEC642D-CC6B-86C1-C980-3A3123357A56}"/>
              </a:ext>
            </a:extLst>
          </p:cNvPr>
          <p:cNvSpPr txBox="1"/>
          <p:nvPr/>
        </p:nvSpPr>
        <p:spPr>
          <a:xfrm>
            <a:off x="546840" y="1946975"/>
            <a:ext cx="749808" cy="369332"/>
          </a:xfrm>
          <a:prstGeom prst="rect">
            <a:avLst/>
          </a:prstGeom>
          <a:noFill/>
        </p:spPr>
        <p:txBody>
          <a:bodyPr wrap="square" rtlCol="0">
            <a:spAutoFit/>
          </a:bodyPr>
          <a:lstStyle/>
          <a:p>
            <a:r>
              <a:rPr lang="en-US" dirty="0"/>
              <a:t>Home</a:t>
            </a:r>
          </a:p>
        </p:txBody>
      </p:sp>
      <p:cxnSp>
        <p:nvCxnSpPr>
          <p:cNvPr id="22" name="Straight Arrow Connector 21">
            <a:extLst>
              <a:ext uri="{FF2B5EF4-FFF2-40B4-BE49-F238E27FC236}">
                <a16:creationId xmlns:a16="http://schemas.microsoft.com/office/drawing/2014/main" id="{5D8E63FB-24E0-9E74-D9BB-A1C0A0644AAB}"/>
              </a:ext>
            </a:extLst>
          </p:cNvPr>
          <p:cNvCxnSpPr>
            <a:stCxn id="3" idx="5"/>
            <a:endCxn id="3" idx="5"/>
          </p:cNvCxnSpPr>
          <p:nvPr/>
        </p:nvCxnSpPr>
        <p:spPr>
          <a:xfrm>
            <a:off x="4961753" y="130634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DB7437-F75E-169F-2BB3-5506C784DBEF}"/>
              </a:ext>
            </a:extLst>
          </p:cNvPr>
          <p:cNvCxnSpPr/>
          <p:nvPr/>
        </p:nvCxnSpPr>
        <p:spPr>
          <a:xfrm flipH="1">
            <a:off x="2459592" y="1526574"/>
            <a:ext cx="2432304" cy="548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32AFE0-28F1-7255-28F5-6D6CCD423E3D}"/>
              </a:ext>
            </a:extLst>
          </p:cNvPr>
          <p:cNvSpPr txBox="1"/>
          <p:nvPr/>
        </p:nvSpPr>
        <p:spPr>
          <a:xfrm flipH="1">
            <a:off x="1627488" y="1950873"/>
            <a:ext cx="1563768" cy="369332"/>
          </a:xfrm>
          <a:prstGeom prst="rect">
            <a:avLst/>
          </a:prstGeom>
          <a:noFill/>
        </p:spPr>
        <p:txBody>
          <a:bodyPr wrap="square" rtlCol="0">
            <a:spAutoFit/>
          </a:bodyPr>
          <a:lstStyle/>
          <a:p>
            <a:r>
              <a:rPr lang="en-US" dirty="0" err="1"/>
              <a:t>CreateAccount</a:t>
            </a:r>
            <a:endParaRPr lang="en-US" dirty="0"/>
          </a:p>
        </p:txBody>
      </p:sp>
      <p:cxnSp>
        <p:nvCxnSpPr>
          <p:cNvPr id="28" name="Straight Arrow Connector 27">
            <a:extLst>
              <a:ext uri="{FF2B5EF4-FFF2-40B4-BE49-F238E27FC236}">
                <a16:creationId xmlns:a16="http://schemas.microsoft.com/office/drawing/2014/main" id="{F08C5101-F42B-CDA3-417C-4B9698C5E729}"/>
              </a:ext>
            </a:extLst>
          </p:cNvPr>
          <p:cNvCxnSpPr>
            <a:cxnSpLocks/>
          </p:cNvCxnSpPr>
          <p:nvPr/>
        </p:nvCxnSpPr>
        <p:spPr>
          <a:xfrm flipH="1">
            <a:off x="4140307" y="1409003"/>
            <a:ext cx="1261909" cy="675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2952035-E5F6-6F52-723C-92B45F55DF71}"/>
              </a:ext>
            </a:extLst>
          </p:cNvPr>
          <p:cNvSpPr txBox="1"/>
          <p:nvPr/>
        </p:nvSpPr>
        <p:spPr>
          <a:xfrm>
            <a:off x="3457062" y="2122508"/>
            <a:ext cx="1444752" cy="369332"/>
          </a:xfrm>
          <a:prstGeom prst="rect">
            <a:avLst/>
          </a:prstGeom>
          <a:noFill/>
        </p:spPr>
        <p:txBody>
          <a:bodyPr wrap="square" rtlCol="0">
            <a:spAutoFit/>
          </a:bodyPr>
          <a:lstStyle/>
          <a:p>
            <a:r>
              <a:rPr lang="en-US" dirty="0"/>
              <a:t>Login/Logout</a:t>
            </a:r>
          </a:p>
        </p:txBody>
      </p:sp>
      <p:cxnSp>
        <p:nvCxnSpPr>
          <p:cNvPr id="35" name="Straight Arrow Connector 34">
            <a:extLst>
              <a:ext uri="{FF2B5EF4-FFF2-40B4-BE49-F238E27FC236}">
                <a16:creationId xmlns:a16="http://schemas.microsoft.com/office/drawing/2014/main" id="{550C87A7-F49B-F7FB-BE83-9CBF9579CC37}"/>
              </a:ext>
            </a:extLst>
          </p:cNvPr>
          <p:cNvCxnSpPr/>
          <p:nvPr/>
        </p:nvCxnSpPr>
        <p:spPr>
          <a:xfrm flipH="1">
            <a:off x="5373875" y="1470641"/>
            <a:ext cx="235060" cy="707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FB7CF1B-7A24-D09A-01D7-4A7D76AFDD96}"/>
              </a:ext>
            </a:extLst>
          </p:cNvPr>
          <p:cNvSpPr txBox="1"/>
          <p:nvPr/>
        </p:nvSpPr>
        <p:spPr>
          <a:xfrm flipH="1">
            <a:off x="4917687" y="2058480"/>
            <a:ext cx="950691" cy="369332"/>
          </a:xfrm>
          <a:prstGeom prst="rect">
            <a:avLst/>
          </a:prstGeom>
          <a:noFill/>
        </p:spPr>
        <p:txBody>
          <a:bodyPr wrap="square" rtlCol="0">
            <a:spAutoFit/>
          </a:bodyPr>
          <a:lstStyle/>
          <a:p>
            <a:r>
              <a:rPr lang="en-US" dirty="0"/>
              <a:t>Deposit</a:t>
            </a:r>
          </a:p>
        </p:txBody>
      </p:sp>
      <p:cxnSp>
        <p:nvCxnSpPr>
          <p:cNvPr id="38" name="Straight Arrow Connector 37">
            <a:extLst>
              <a:ext uri="{FF2B5EF4-FFF2-40B4-BE49-F238E27FC236}">
                <a16:creationId xmlns:a16="http://schemas.microsoft.com/office/drawing/2014/main" id="{7EDAD706-AAEC-CB82-D8A1-AF92F4F68247}"/>
              </a:ext>
            </a:extLst>
          </p:cNvPr>
          <p:cNvCxnSpPr>
            <a:cxnSpLocks/>
          </p:cNvCxnSpPr>
          <p:nvPr/>
        </p:nvCxnSpPr>
        <p:spPr>
          <a:xfrm>
            <a:off x="5635236" y="1541196"/>
            <a:ext cx="886577" cy="67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7928D5D-A61E-6943-C14E-971BC8846E7C}"/>
              </a:ext>
            </a:extLst>
          </p:cNvPr>
          <p:cNvSpPr txBox="1"/>
          <p:nvPr/>
        </p:nvSpPr>
        <p:spPr>
          <a:xfrm flipH="1">
            <a:off x="5895227" y="2066532"/>
            <a:ext cx="1225295" cy="369332"/>
          </a:xfrm>
          <a:prstGeom prst="rect">
            <a:avLst/>
          </a:prstGeom>
          <a:noFill/>
        </p:spPr>
        <p:txBody>
          <a:bodyPr wrap="square" rtlCol="0">
            <a:spAutoFit/>
          </a:bodyPr>
          <a:lstStyle/>
          <a:p>
            <a:r>
              <a:rPr lang="en-US" dirty="0"/>
              <a:t>Withdraw</a:t>
            </a:r>
          </a:p>
        </p:txBody>
      </p:sp>
      <p:cxnSp>
        <p:nvCxnSpPr>
          <p:cNvPr id="41" name="Straight Arrow Connector 40">
            <a:extLst>
              <a:ext uri="{FF2B5EF4-FFF2-40B4-BE49-F238E27FC236}">
                <a16:creationId xmlns:a16="http://schemas.microsoft.com/office/drawing/2014/main" id="{E949B745-B6A8-1269-D28F-54B7326BCE9A}"/>
              </a:ext>
            </a:extLst>
          </p:cNvPr>
          <p:cNvCxnSpPr>
            <a:cxnSpLocks/>
          </p:cNvCxnSpPr>
          <p:nvPr/>
        </p:nvCxnSpPr>
        <p:spPr>
          <a:xfrm>
            <a:off x="5895227" y="1428394"/>
            <a:ext cx="1921626" cy="749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44A30D9-B5BB-3773-50D9-610F847F2BF2}"/>
              </a:ext>
            </a:extLst>
          </p:cNvPr>
          <p:cNvSpPr txBox="1"/>
          <p:nvPr/>
        </p:nvSpPr>
        <p:spPr>
          <a:xfrm rot="10800000" flipH="1" flipV="1">
            <a:off x="7202288" y="2061348"/>
            <a:ext cx="969919" cy="369332"/>
          </a:xfrm>
          <a:prstGeom prst="rect">
            <a:avLst/>
          </a:prstGeom>
          <a:noFill/>
        </p:spPr>
        <p:txBody>
          <a:bodyPr wrap="square" rtlCol="0">
            <a:spAutoFit/>
          </a:bodyPr>
          <a:lstStyle/>
          <a:p>
            <a:r>
              <a:rPr lang="en-US" dirty="0"/>
              <a:t>Transfer</a:t>
            </a:r>
          </a:p>
        </p:txBody>
      </p:sp>
      <p:cxnSp>
        <p:nvCxnSpPr>
          <p:cNvPr id="44" name="Straight Arrow Connector 43">
            <a:extLst>
              <a:ext uri="{FF2B5EF4-FFF2-40B4-BE49-F238E27FC236}">
                <a16:creationId xmlns:a16="http://schemas.microsoft.com/office/drawing/2014/main" id="{C131695F-A94E-2033-464F-0C86ED9B5C28}"/>
              </a:ext>
            </a:extLst>
          </p:cNvPr>
          <p:cNvCxnSpPr>
            <a:stCxn id="3" idx="2"/>
          </p:cNvCxnSpPr>
          <p:nvPr/>
        </p:nvCxnSpPr>
        <p:spPr>
          <a:xfrm>
            <a:off x="6007609" y="1196424"/>
            <a:ext cx="2779775" cy="888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B6E5C40-FF5B-C99E-75FF-985201B3C32F}"/>
              </a:ext>
            </a:extLst>
          </p:cNvPr>
          <p:cNvSpPr txBox="1"/>
          <p:nvPr/>
        </p:nvSpPr>
        <p:spPr>
          <a:xfrm>
            <a:off x="8345818" y="2058481"/>
            <a:ext cx="917054" cy="369332"/>
          </a:xfrm>
          <a:prstGeom prst="rect">
            <a:avLst/>
          </a:prstGeom>
          <a:noFill/>
        </p:spPr>
        <p:txBody>
          <a:bodyPr wrap="square" rtlCol="0">
            <a:spAutoFit/>
          </a:bodyPr>
          <a:lstStyle/>
          <a:p>
            <a:r>
              <a:rPr lang="en-US" dirty="0" err="1"/>
              <a:t>AllData</a:t>
            </a:r>
            <a:endParaRPr lang="en-US" dirty="0"/>
          </a:p>
        </p:txBody>
      </p:sp>
      <p:sp>
        <p:nvSpPr>
          <p:cNvPr id="46" name="TextBox 45">
            <a:extLst>
              <a:ext uri="{FF2B5EF4-FFF2-40B4-BE49-F238E27FC236}">
                <a16:creationId xmlns:a16="http://schemas.microsoft.com/office/drawing/2014/main" id="{F867C88F-29E0-F3AB-9207-595C4D630622}"/>
              </a:ext>
            </a:extLst>
          </p:cNvPr>
          <p:cNvSpPr txBox="1"/>
          <p:nvPr/>
        </p:nvSpPr>
        <p:spPr>
          <a:xfrm flipH="1">
            <a:off x="9509760" y="1739539"/>
            <a:ext cx="1261872" cy="369332"/>
          </a:xfrm>
          <a:prstGeom prst="rect">
            <a:avLst/>
          </a:prstGeom>
          <a:noFill/>
        </p:spPr>
        <p:txBody>
          <a:bodyPr wrap="square" rtlCol="0">
            <a:spAutoFit/>
          </a:bodyPr>
          <a:lstStyle/>
          <a:p>
            <a:r>
              <a:rPr lang="en-US" b="1" dirty="0"/>
              <a:t>(Front End)</a:t>
            </a:r>
          </a:p>
        </p:txBody>
      </p:sp>
      <p:sp>
        <p:nvSpPr>
          <p:cNvPr id="47" name="TextBox 46">
            <a:extLst>
              <a:ext uri="{FF2B5EF4-FFF2-40B4-BE49-F238E27FC236}">
                <a16:creationId xmlns:a16="http://schemas.microsoft.com/office/drawing/2014/main" id="{B80B7152-57A4-2C00-8976-722EB87E6131}"/>
              </a:ext>
            </a:extLst>
          </p:cNvPr>
          <p:cNvSpPr txBox="1"/>
          <p:nvPr/>
        </p:nvSpPr>
        <p:spPr>
          <a:xfrm>
            <a:off x="115099" y="3177767"/>
            <a:ext cx="3117519" cy="261610"/>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/account/create/:name/:email/:password</a:t>
            </a:r>
          </a:p>
        </p:txBody>
      </p:sp>
      <p:cxnSp>
        <p:nvCxnSpPr>
          <p:cNvPr id="49" name="Straight Arrow Connector 48">
            <a:extLst>
              <a:ext uri="{FF2B5EF4-FFF2-40B4-BE49-F238E27FC236}">
                <a16:creationId xmlns:a16="http://schemas.microsoft.com/office/drawing/2014/main" id="{8DCF1D8C-0958-786C-2E5E-55B6777586D3}"/>
              </a:ext>
            </a:extLst>
          </p:cNvPr>
          <p:cNvCxnSpPr>
            <a:cxnSpLocks/>
            <a:stCxn id="26" idx="2"/>
          </p:cNvCxnSpPr>
          <p:nvPr/>
        </p:nvCxnSpPr>
        <p:spPr>
          <a:xfrm>
            <a:off x="2409372" y="2320205"/>
            <a:ext cx="0" cy="962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ECE62EA-1931-B3F0-4E58-F5DC2A9D524D}"/>
              </a:ext>
            </a:extLst>
          </p:cNvPr>
          <p:cNvSpPr txBox="1"/>
          <p:nvPr/>
        </p:nvSpPr>
        <p:spPr>
          <a:xfrm>
            <a:off x="3290721" y="2867463"/>
            <a:ext cx="2805279" cy="769441"/>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/account/login/:email/:password</a:t>
            </a:r>
          </a:p>
          <a:p>
            <a:r>
              <a:rPr lang="en-US" sz="1100" b="1" dirty="0">
                <a:effectLst/>
                <a:latin typeface="Consolas" panose="020B0609020204030204" pitchFamily="49" charset="0"/>
              </a:rPr>
              <a:t>/account/</a:t>
            </a:r>
            <a:r>
              <a:rPr lang="en-US" sz="1100" b="1" dirty="0" err="1">
                <a:effectLst/>
                <a:latin typeface="Consolas" panose="020B0609020204030204" pitchFamily="49" charset="0"/>
              </a:rPr>
              <a:t>preauthorizedlogin</a:t>
            </a:r>
            <a:r>
              <a:rPr lang="en-US" sz="1100" b="1" dirty="0">
                <a:effectLst/>
                <a:latin typeface="Consolas" panose="020B0609020204030204" pitchFamily="49" charset="0"/>
              </a:rPr>
              <a:t>/:email</a:t>
            </a:r>
          </a:p>
          <a:p>
            <a:r>
              <a:rPr lang="en-US" sz="1100" b="1" dirty="0">
                <a:effectLst/>
                <a:latin typeface="Consolas" panose="020B0609020204030204" pitchFamily="49" charset="0"/>
              </a:rPr>
              <a:t>/account/logout</a:t>
            </a:r>
          </a:p>
          <a:p>
            <a:endParaRPr lang="en-US" sz="1100" b="0" dirty="0">
              <a:solidFill>
                <a:srgbClr val="D4D4D4"/>
              </a:solidFill>
              <a:effectLst/>
              <a:latin typeface="Consolas" panose="020B0609020204030204" pitchFamily="49" charset="0"/>
            </a:endParaRPr>
          </a:p>
        </p:txBody>
      </p:sp>
      <p:cxnSp>
        <p:nvCxnSpPr>
          <p:cNvPr id="56" name="Straight Arrow Connector 55">
            <a:extLst>
              <a:ext uri="{FF2B5EF4-FFF2-40B4-BE49-F238E27FC236}">
                <a16:creationId xmlns:a16="http://schemas.microsoft.com/office/drawing/2014/main" id="{9186158C-5096-AA45-004E-28BAC9A484A2}"/>
              </a:ext>
            </a:extLst>
          </p:cNvPr>
          <p:cNvCxnSpPr>
            <a:cxnSpLocks/>
            <a:stCxn id="33" idx="2"/>
            <a:endCxn id="33" idx="2"/>
          </p:cNvCxnSpPr>
          <p:nvPr/>
        </p:nvCxnSpPr>
        <p:spPr>
          <a:xfrm>
            <a:off x="4179438" y="249184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2A82078-2B75-BD63-687A-1CFF6DC91944}"/>
              </a:ext>
            </a:extLst>
          </p:cNvPr>
          <p:cNvCxnSpPr>
            <a:cxnSpLocks/>
          </p:cNvCxnSpPr>
          <p:nvPr/>
        </p:nvCxnSpPr>
        <p:spPr>
          <a:xfrm>
            <a:off x="4103911" y="2305357"/>
            <a:ext cx="675540" cy="587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5508CA2-B794-001F-1368-A8D5E8908975}"/>
              </a:ext>
            </a:extLst>
          </p:cNvPr>
          <p:cNvSpPr txBox="1"/>
          <p:nvPr/>
        </p:nvSpPr>
        <p:spPr>
          <a:xfrm>
            <a:off x="6166518" y="2882587"/>
            <a:ext cx="3471258" cy="954107"/>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/account/balance </a:t>
            </a:r>
          </a:p>
          <a:p>
            <a:r>
              <a:rPr lang="en-US" sz="1100" b="1" dirty="0">
                <a:effectLst/>
                <a:latin typeface="Consolas" panose="020B0609020204030204" pitchFamily="49" charset="0"/>
              </a:rPr>
              <a:t>/account/deposit/:amount</a:t>
            </a:r>
          </a:p>
          <a:p>
            <a:r>
              <a:rPr lang="en-US" sz="1100" b="1" dirty="0">
                <a:effectLst/>
                <a:latin typeface="Consolas" panose="020B0609020204030204" pitchFamily="49" charset="0"/>
              </a:rPr>
              <a:t>/account/withdraw/:amount</a:t>
            </a:r>
          </a:p>
          <a:p>
            <a:r>
              <a:rPr lang="en-US" sz="1100" b="1" dirty="0">
                <a:effectLst/>
                <a:latin typeface="Consolas" panose="020B0609020204030204" pitchFamily="49" charset="0"/>
              </a:rPr>
              <a:t>/account/transfer/:</a:t>
            </a:r>
            <a:r>
              <a:rPr lang="en-US" sz="1100" b="1" dirty="0" err="1">
                <a:effectLst/>
                <a:latin typeface="Consolas" panose="020B0609020204030204" pitchFamily="49" charset="0"/>
              </a:rPr>
              <a:t>transferee_email</a:t>
            </a:r>
            <a:r>
              <a:rPr lang="en-US" sz="1100" b="1" dirty="0">
                <a:effectLst/>
                <a:latin typeface="Consolas" panose="020B0609020204030204" pitchFamily="49" charset="0"/>
              </a:rPr>
              <a:t>/:amount</a:t>
            </a:r>
          </a:p>
          <a:p>
            <a:endParaRPr lang="en-US" sz="1200" b="0" dirty="0">
              <a:solidFill>
                <a:srgbClr val="D4D4D4"/>
              </a:solidFill>
              <a:effectLst/>
              <a:latin typeface="Consolas" panose="020B0609020204030204" pitchFamily="49" charset="0"/>
            </a:endParaRPr>
          </a:p>
        </p:txBody>
      </p:sp>
      <p:cxnSp>
        <p:nvCxnSpPr>
          <p:cNvPr id="78" name="Straight Arrow Connector 77">
            <a:extLst>
              <a:ext uri="{FF2B5EF4-FFF2-40B4-BE49-F238E27FC236}">
                <a16:creationId xmlns:a16="http://schemas.microsoft.com/office/drawing/2014/main" id="{A8C8C444-A851-C2C4-F383-3182A189417D}"/>
              </a:ext>
            </a:extLst>
          </p:cNvPr>
          <p:cNvCxnSpPr>
            <a:cxnSpLocks/>
          </p:cNvCxnSpPr>
          <p:nvPr/>
        </p:nvCxnSpPr>
        <p:spPr>
          <a:xfrm>
            <a:off x="5373875" y="2281661"/>
            <a:ext cx="1135617" cy="603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F1DBB99-BB0A-530D-3201-0284B9E4122A}"/>
              </a:ext>
            </a:extLst>
          </p:cNvPr>
          <p:cNvCxnSpPr>
            <a:cxnSpLocks/>
          </p:cNvCxnSpPr>
          <p:nvPr/>
        </p:nvCxnSpPr>
        <p:spPr>
          <a:xfrm>
            <a:off x="6473590" y="2316307"/>
            <a:ext cx="327619" cy="568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B345D40-D620-619E-9824-8CFED31A4C34}"/>
              </a:ext>
            </a:extLst>
          </p:cNvPr>
          <p:cNvCxnSpPr/>
          <p:nvPr/>
        </p:nvCxnSpPr>
        <p:spPr>
          <a:xfrm flipH="1">
            <a:off x="7461504" y="2316307"/>
            <a:ext cx="237744" cy="59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4990D33-13AA-E752-2B36-A3B39742C7CE}"/>
              </a:ext>
            </a:extLst>
          </p:cNvPr>
          <p:cNvSpPr txBox="1"/>
          <p:nvPr/>
        </p:nvSpPr>
        <p:spPr>
          <a:xfrm>
            <a:off x="9782628" y="2882587"/>
            <a:ext cx="1150134" cy="261610"/>
          </a:xfrm>
          <a:prstGeom prst="rect">
            <a:avLst/>
          </a:prstGeom>
          <a:noFill/>
          <a:ln>
            <a:solidFill>
              <a:schemeClr val="tx1"/>
            </a:solidFill>
          </a:ln>
        </p:spPr>
        <p:txBody>
          <a:bodyPr wrap="square" rtlCol="0">
            <a:spAutoFit/>
          </a:bodyPr>
          <a:lstStyle/>
          <a:p>
            <a:r>
              <a:rPr lang="en-US" sz="1100" b="1" dirty="0">
                <a:effectLst/>
                <a:latin typeface="Consolas" panose="020B0609020204030204" pitchFamily="49" charset="0"/>
              </a:rPr>
              <a:t>/account/all</a:t>
            </a:r>
          </a:p>
        </p:txBody>
      </p:sp>
      <p:cxnSp>
        <p:nvCxnSpPr>
          <p:cNvPr id="92" name="Straight Arrow Connector 91">
            <a:extLst>
              <a:ext uri="{FF2B5EF4-FFF2-40B4-BE49-F238E27FC236}">
                <a16:creationId xmlns:a16="http://schemas.microsoft.com/office/drawing/2014/main" id="{164268F7-C6B5-B811-3157-5B5B66744C9F}"/>
              </a:ext>
            </a:extLst>
          </p:cNvPr>
          <p:cNvCxnSpPr>
            <a:cxnSpLocks/>
            <a:stCxn id="45" idx="2"/>
            <a:endCxn id="90" idx="0"/>
          </p:cNvCxnSpPr>
          <p:nvPr/>
        </p:nvCxnSpPr>
        <p:spPr>
          <a:xfrm>
            <a:off x="8804345" y="2427813"/>
            <a:ext cx="1553350" cy="454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A422B74E-3F70-DD03-50AC-71FC74968ADF}"/>
              </a:ext>
            </a:extLst>
          </p:cNvPr>
          <p:cNvSpPr txBox="1"/>
          <p:nvPr/>
        </p:nvSpPr>
        <p:spPr>
          <a:xfrm>
            <a:off x="2409371" y="4363066"/>
            <a:ext cx="1726039"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find_account_docs</a:t>
            </a:r>
            <a:endParaRPr lang="en-US" sz="1200" b="1" dirty="0">
              <a:effectLst/>
              <a:latin typeface="Consolas" panose="020B0609020204030204" pitchFamily="49" charset="0"/>
            </a:endParaRPr>
          </a:p>
        </p:txBody>
      </p:sp>
      <p:sp>
        <p:nvSpPr>
          <p:cNvPr id="100" name="TextBox 99">
            <a:extLst>
              <a:ext uri="{FF2B5EF4-FFF2-40B4-BE49-F238E27FC236}">
                <a16:creationId xmlns:a16="http://schemas.microsoft.com/office/drawing/2014/main" id="{D08815D7-FFB3-2A24-F71B-F632238C2188}"/>
              </a:ext>
            </a:extLst>
          </p:cNvPr>
          <p:cNvSpPr txBox="1"/>
          <p:nvPr/>
        </p:nvSpPr>
        <p:spPr>
          <a:xfrm flipH="1">
            <a:off x="546840" y="4326754"/>
            <a:ext cx="1775233"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create_account_doc</a:t>
            </a:r>
            <a:endParaRPr lang="en-US" sz="1200" b="1" dirty="0">
              <a:effectLst/>
              <a:latin typeface="Consolas" panose="020B0609020204030204" pitchFamily="49" charset="0"/>
            </a:endParaRPr>
          </a:p>
        </p:txBody>
      </p:sp>
      <p:cxnSp>
        <p:nvCxnSpPr>
          <p:cNvPr id="102" name="Straight Arrow Connector 101">
            <a:extLst>
              <a:ext uri="{FF2B5EF4-FFF2-40B4-BE49-F238E27FC236}">
                <a16:creationId xmlns:a16="http://schemas.microsoft.com/office/drawing/2014/main" id="{FFC603A6-6D57-E9DB-02BF-DC4672B03254}"/>
              </a:ext>
            </a:extLst>
          </p:cNvPr>
          <p:cNvCxnSpPr>
            <a:cxnSpLocks/>
            <a:stCxn id="47" idx="2"/>
            <a:endCxn id="100" idx="0"/>
          </p:cNvCxnSpPr>
          <p:nvPr/>
        </p:nvCxnSpPr>
        <p:spPr>
          <a:xfrm flipH="1">
            <a:off x="1434456" y="3439377"/>
            <a:ext cx="239403" cy="88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303585B-5BDF-18AE-FBA6-C1F2163CC6A6}"/>
              </a:ext>
            </a:extLst>
          </p:cNvPr>
          <p:cNvCxnSpPr>
            <a:cxnSpLocks/>
            <a:stCxn id="47" idx="2"/>
          </p:cNvCxnSpPr>
          <p:nvPr/>
        </p:nvCxnSpPr>
        <p:spPr>
          <a:xfrm>
            <a:off x="1673859" y="3439377"/>
            <a:ext cx="1275880" cy="937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7C2F978-A060-5F57-36E1-E8C183485198}"/>
              </a:ext>
            </a:extLst>
          </p:cNvPr>
          <p:cNvCxnSpPr>
            <a:cxnSpLocks/>
            <a:stCxn id="54" idx="2"/>
            <a:endCxn id="99" idx="0"/>
          </p:cNvCxnSpPr>
          <p:nvPr/>
        </p:nvCxnSpPr>
        <p:spPr>
          <a:xfrm flipH="1">
            <a:off x="3272391" y="3636904"/>
            <a:ext cx="1420970" cy="72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01F4226A-922E-F363-DA53-C5252AAAD083}"/>
              </a:ext>
            </a:extLst>
          </p:cNvPr>
          <p:cNvSpPr txBox="1"/>
          <p:nvPr/>
        </p:nvSpPr>
        <p:spPr>
          <a:xfrm>
            <a:off x="6096000" y="4562856"/>
            <a:ext cx="2122861"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update_account_balance</a:t>
            </a:r>
            <a:endParaRPr lang="en-US" sz="1200" b="1" dirty="0">
              <a:effectLst/>
              <a:latin typeface="Consolas" panose="020B0609020204030204" pitchFamily="49" charset="0"/>
            </a:endParaRPr>
          </a:p>
        </p:txBody>
      </p:sp>
      <p:cxnSp>
        <p:nvCxnSpPr>
          <p:cNvPr id="110" name="Straight Arrow Connector 109">
            <a:extLst>
              <a:ext uri="{FF2B5EF4-FFF2-40B4-BE49-F238E27FC236}">
                <a16:creationId xmlns:a16="http://schemas.microsoft.com/office/drawing/2014/main" id="{38B0D2F2-2797-E744-65F2-32ECE9E54A14}"/>
              </a:ext>
            </a:extLst>
          </p:cNvPr>
          <p:cNvCxnSpPr>
            <a:stCxn id="73" idx="2"/>
            <a:endCxn id="108" idx="0"/>
          </p:cNvCxnSpPr>
          <p:nvPr/>
        </p:nvCxnSpPr>
        <p:spPr>
          <a:xfrm flipH="1">
            <a:off x="7157431" y="3836694"/>
            <a:ext cx="744716" cy="726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E66F2D02-4030-2BD4-3247-84ACB62E9BC7}"/>
              </a:ext>
            </a:extLst>
          </p:cNvPr>
          <p:cNvCxnSpPr>
            <a:stCxn id="73" idx="2"/>
          </p:cNvCxnSpPr>
          <p:nvPr/>
        </p:nvCxnSpPr>
        <p:spPr>
          <a:xfrm flipH="1">
            <a:off x="3621024" y="3836694"/>
            <a:ext cx="4281123" cy="526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D0408F01-C310-B251-3B35-24E3581479E6}"/>
              </a:ext>
            </a:extLst>
          </p:cNvPr>
          <p:cNvSpPr txBox="1"/>
          <p:nvPr/>
        </p:nvSpPr>
        <p:spPr>
          <a:xfrm flipH="1">
            <a:off x="9280292" y="4363066"/>
            <a:ext cx="1652468" cy="276999"/>
          </a:xfrm>
          <a:prstGeom prst="rect">
            <a:avLst/>
          </a:prstGeom>
          <a:noFill/>
          <a:ln>
            <a:solidFill>
              <a:schemeClr val="tx1"/>
            </a:solidFill>
          </a:ln>
        </p:spPr>
        <p:txBody>
          <a:bodyPr wrap="square" rtlCol="0">
            <a:spAutoFit/>
          </a:bodyPr>
          <a:lstStyle/>
          <a:p>
            <a:r>
              <a:rPr lang="en-US" sz="1200" b="1" dirty="0" err="1">
                <a:effectLst/>
                <a:latin typeface="Consolas" panose="020B0609020204030204" pitchFamily="49" charset="0"/>
              </a:rPr>
              <a:t>all_account_docs</a:t>
            </a:r>
            <a:endParaRPr lang="en-US" sz="1200" b="1" dirty="0">
              <a:effectLst/>
              <a:latin typeface="Consolas" panose="020B0609020204030204" pitchFamily="49" charset="0"/>
            </a:endParaRPr>
          </a:p>
        </p:txBody>
      </p:sp>
      <p:cxnSp>
        <p:nvCxnSpPr>
          <p:cNvPr id="116" name="Straight Arrow Connector 115">
            <a:extLst>
              <a:ext uri="{FF2B5EF4-FFF2-40B4-BE49-F238E27FC236}">
                <a16:creationId xmlns:a16="http://schemas.microsoft.com/office/drawing/2014/main" id="{5ED89106-505E-5CC3-A7ED-1A208BFD3266}"/>
              </a:ext>
            </a:extLst>
          </p:cNvPr>
          <p:cNvCxnSpPr>
            <a:stCxn id="90" idx="2"/>
            <a:endCxn id="114" idx="0"/>
          </p:cNvCxnSpPr>
          <p:nvPr/>
        </p:nvCxnSpPr>
        <p:spPr>
          <a:xfrm flipH="1">
            <a:off x="10106526" y="3144197"/>
            <a:ext cx="251169" cy="1218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A9442AAB-7ECB-9CC0-87EC-17A94AC4F578}"/>
              </a:ext>
            </a:extLst>
          </p:cNvPr>
          <p:cNvSpPr txBox="1"/>
          <p:nvPr/>
        </p:nvSpPr>
        <p:spPr>
          <a:xfrm>
            <a:off x="77795" y="4246200"/>
            <a:ext cx="521209" cy="307777"/>
          </a:xfrm>
          <a:prstGeom prst="rect">
            <a:avLst/>
          </a:prstGeom>
          <a:noFill/>
        </p:spPr>
        <p:txBody>
          <a:bodyPr wrap="square" rtlCol="0">
            <a:spAutoFit/>
          </a:bodyPr>
          <a:lstStyle/>
          <a:p>
            <a:r>
              <a:rPr lang="en-US" sz="1400" b="1" dirty="0"/>
              <a:t>dal:</a:t>
            </a:r>
          </a:p>
        </p:txBody>
      </p:sp>
      <p:sp>
        <p:nvSpPr>
          <p:cNvPr id="118" name="TextBox 117">
            <a:extLst>
              <a:ext uri="{FF2B5EF4-FFF2-40B4-BE49-F238E27FC236}">
                <a16:creationId xmlns:a16="http://schemas.microsoft.com/office/drawing/2014/main" id="{5A6F3625-54D6-23CE-8A58-4F6A0311DE0F}"/>
              </a:ext>
            </a:extLst>
          </p:cNvPr>
          <p:cNvSpPr txBox="1"/>
          <p:nvPr/>
        </p:nvSpPr>
        <p:spPr>
          <a:xfrm>
            <a:off x="11077614" y="2967673"/>
            <a:ext cx="1029042" cy="553998"/>
          </a:xfrm>
          <a:prstGeom prst="rect">
            <a:avLst/>
          </a:prstGeom>
          <a:noFill/>
        </p:spPr>
        <p:txBody>
          <a:bodyPr wrap="square" rtlCol="0">
            <a:spAutoFit/>
          </a:bodyPr>
          <a:lstStyle/>
          <a:p>
            <a:r>
              <a:rPr lang="en-US" dirty="0"/>
              <a:t>(</a:t>
            </a:r>
            <a:r>
              <a:rPr lang="en-US" sz="1200" b="1" dirty="0"/>
              <a:t>API endpoints)</a:t>
            </a:r>
          </a:p>
        </p:txBody>
      </p:sp>
      <p:sp>
        <p:nvSpPr>
          <p:cNvPr id="119" name="TextBox 118">
            <a:extLst>
              <a:ext uri="{FF2B5EF4-FFF2-40B4-BE49-F238E27FC236}">
                <a16:creationId xmlns:a16="http://schemas.microsoft.com/office/drawing/2014/main" id="{8BF32244-D4D4-6B86-2882-5A943FCB487F}"/>
              </a:ext>
            </a:extLst>
          </p:cNvPr>
          <p:cNvSpPr txBox="1"/>
          <p:nvPr/>
        </p:nvSpPr>
        <p:spPr>
          <a:xfrm>
            <a:off x="1296648" y="5449824"/>
            <a:ext cx="1281960" cy="338554"/>
          </a:xfrm>
          <a:prstGeom prst="rect">
            <a:avLst/>
          </a:prstGeom>
          <a:noFill/>
          <a:ln>
            <a:solidFill>
              <a:schemeClr val="tx1"/>
            </a:solidFill>
          </a:ln>
        </p:spPr>
        <p:txBody>
          <a:bodyPr wrap="square" rtlCol="0">
            <a:spAutoFit/>
          </a:bodyPr>
          <a:lstStyle/>
          <a:p>
            <a:r>
              <a:rPr lang="en-US" sz="1600" b="0" dirty="0" err="1">
                <a:effectLst/>
                <a:latin typeface="Consolas" panose="020B0609020204030204" pitchFamily="49" charset="0"/>
              </a:rPr>
              <a:t>insertOne</a:t>
            </a:r>
            <a:endParaRPr lang="en-US" sz="1400" b="0" dirty="0">
              <a:effectLst/>
              <a:latin typeface="Consolas" panose="020B0609020204030204" pitchFamily="49" charset="0"/>
            </a:endParaRPr>
          </a:p>
        </p:txBody>
      </p:sp>
      <p:sp>
        <p:nvSpPr>
          <p:cNvPr id="120" name="TextBox 119">
            <a:extLst>
              <a:ext uri="{FF2B5EF4-FFF2-40B4-BE49-F238E27FC236}">
                <a16:creationId xmlns:a16="http://schemas.microsoft.com/office/drawing/2014/main" id="{3FE49508-BED7-9913-A5F0-1DE5D6476F7E}"/>
              </a:ext>
            </a:extLst>
          </p:cNvPr>
          <p:cNvSpPr txBox="1"/>
          <p:nvPr/>
        </p:nvSpPr>
        <p:spPr>
          <a:xfrm flipH="1">
            <a:off x="182879" y="5374743"/>
            <a:ext cx="932400" cy="461665"/>
          </a:xfrm>
          <a:prstGeom prst="rect">
            <a:avLst/>
          </a:prstGeom>
          <a:noFill/>
        </p:spPr>
        <p:txBody>
          <a:bodyPr wrap="square" rtlCol="0">
            <a:spAutoFit/>
          </a:bodyPr>
          <a:lstStyle/>
          <a:p>
            <a:r>
              <a:rPr lang="en-US" sz="1200" b="1" dirty="0" err="1"/>
              <a:t>mongoDB</a:t>
            </a:r>
            <a:r>
              <a:rPr lang="en-US" sz="1200" b="1" dirty="0"/>
              <a:t> commands:</a:t>
            </a:r>
          </a:p>
        </p:txBody>
      </p:sp>
      <p:cxnSp>
        <p:nvCxnSpPr>
          <p:cNvPr id="123" name="Straight Arrow Connector 122">
            <a:extLst>
              <a:ext uri="{FF2B5EF4-FFF2-40B4-BE49-F238E27FC236}">
                <a16:creationId xmlns:a16="http://schemas.microsoft.com/office/drawing/2014/main" id="{7C6CEDEF-C61E-7AEE-6883-F88A5D2314BE}"/>
              </a:ext>
            </a:extLst>
          </p:cNvPr>
          <p:cNvCxnSpPr>
            <a:cxnSpLocks/>
            <a:stCxn id="100" idx="2"/>
          </p:cNvCxnSpPr>
          <p:nvPr/>
        </p:nvCxnSpPr>
        <p:spPr>
          <a:xfrm>
            <a:off x="1434456" y="4603753"/>
            <a:ext cx="107469" cy="909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EC7DBF4B-2A99-340C-3C63-69E940AF3E2E}"/>
              </a:ext>
            </a:extLst>
          </p:cNvPr>
          <p:cNvSpPr txBox="1"/>
          <p:nvPr/>
        </p:nvSpPr>
        <p:spPr>
          <a:xfrm flipH="1">
            <a:off x="2852926" y="5374743"/>
            <a:ext cx="704090" cy="338554"/>
          </a:xfrm>
          <a:prstGeom prst="rect">
            <a:avLst/>
          </a:prstGeom>
          <a:noFill/>
          <a:ln>
            <a:solidFill>
              <a:schemeClr val="tx1"/>
            </a:solidFill>
          </a:ln>
        </p:spPr>
        <p:txBody>
          <a:bodyPr wrap="square" rtlCol="0">
            <a:spAutoFit/>
          </a:bodyPr>
          <a:lstStyle/>
          <a:p>
            <a:r>
              <a:rPr lang="en-US" sz="1600" dirty="0">
                <a:latin typeface="Consolas" panose="020B0609020204030204" pitchFamily="49" charset="0"/>
              </a:rPr>
              <a:t>find</a:t>
            </a:r>
          </a:p>
        </p:txBody>
      </p:sp>
      <p:cxnSp>
        <p:nvCxnSpPr>
          <p:cNvPr id="136" name="Straight Arrow Connector 135">
            <a:extLst>
              <a:ext uri="{FF2B5EF4-FFF2-40B4-BE49-F238E27FC236}">
                <a16:creationId xmlns:a16="http://schemas.microsoft.com/office/drawing/2014/main" id="{2AA05EAE-0785-A1D4-17B2-3D4F0276A27B}"/>
              </a:ext>
            </a:extLst>
          </p:cNvPr>
          <p:cNvCxnSpPr>
            <a:cxnSpLocks/>
            <a:endCxn id="134" idx="0"/>
          </p:cNvCxnSpPr>
          <p:nvPr/>
        </p:nvCxnSpPr>
        <p:spPr>
          <a:xfrm>
            <a:off x="2949739" y="4624676"/>
            <a:ext cx="255232" cy="750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1BC70EB5-33E6-5BF2-4760-1A1125FE8366}"/>
              </a:ext>
            </a:extLst>
          </p:cNvPr>
          <p:cNvSpPr txBox="1"/>
          <p:nvPr/>
        </p:nvSpPr>
        <p:spPr>
          <a:xfrm>
            <a:off x="6976872" y="5449824"/>
            <a:ext cx="1195335" cy="338554"/>
          </a:xfrm>
          <a:prstGeom prst="rect">
            <a:avLst/>
          </a:prstGeom>
          <a:noFill/>
          <a:ln>
            <a:solidFill>
              <a:schemeClr val="tx1"/>
            </a:solidFill>
          </a:ln>
        </p:spPr>
        <p:txBody>
          <a:bodyPr wrap="square" rtlCol="0">
            <a:spAutoFit/>
          </a:bodyPr>
          <a:lstStyle/>
          <a:p>
            <a:r>
              <a:rPr lang="en-US" sz="1600" b="0" dirty="0" err="1">
                <a:effectLst/>
                <a:latin typeface="Consolas" panose="020B0609020204030204" pitchFamily="49" charset="0"/>
              </a:rPr>
              <a:t>updateOne</a:t>
            </a:r>
            <a:endParaRPr lang="en-US" sz="1600" b="0" dirty="0">
              <a:effectLst/>
              <a:latin typeface="Consolas" panose="020B0609020204030204" pitchFamily="49" charset="0"/>
            </a:endParaRPr>
          </a:p>
        </p:txBody>
      </p:sp>
      <p:cxnSp>
        <p:nvCxnSpPr>
          <p:cNvPr id="140" name="Straight Arrow Connector 139">
            <a:extLst>
              <a:ext uri="{FF2B5EF4-FFF2-40B4-BE49-F238E27FC236}">
                <a16:creationId xmlns:a16="http://schemas.microsoft.com/office/drawing/2014/main" id="{EF032F5E-443E-0AE0-4D12-79879789E4CC}"/>
              </a:ext>
            </a:extLst>
          </p:cNvPr>
          <p:cNvCxnSpPr>
            <a:stCxn id="108" idx="2"/>
          </p:cNvCxnSpPr>
          <p:nvPr/>
        </p:nvCxnSpPr>
        <p:spPr>
          <a:xfrm>
            <a:off x="7157431" y="4839855"/>
            <a:ext cx="130337" cy="609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A0E34D-D0F5-C45D-214F-145A1B162AAB}"/>
              </a:ext>
            </a:extLst>
          </p:cNvPr>
          <p:cNvCxnSpPr>
            <a:stCxn id="114" idx="2"/>
          </p:cNvCxnSpPr>
          <p:nvPr/>
        </p:nvCxnSpPr>
        <p:spPr>
          <a:xfrm flipH="1">
            <a:off x="3232618" y="4640065"/>
            <a:ext cx="6873908" cy="73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46843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a:t>
            </a:r>
          </a:p>
        </p:txBody>
      </p:sp>
      <p:sp>
        <p:nvSpPr>
          <p:cNvPr id="3" name="TextBox 2">
            <a:extLst>
              <a:ext uri="{FF2B5EF4-FFF2-40B4-BE49-F238E27FC236}">
                <a16:creationId xmlns:a16="http://schemas.microsoft.com/office/drawing/2014/main" id="{2EEFB3E3-9A31-BECF-64BF-72E3D86B6F6E}"/>
              </a:ext>
            </a:extLst>
          </p:cNvPr>
          <p:cNvSpPr txBox="1"/>
          <p:nvPr/>
        </p:nvSpPr>
        <p:spPr>
          <a:xfrm>
            <a:off x="438912" y="833890"/>
            <a:ext cx="10049255" cy="523220"/>
          </a:xfrm>
          <a:prstGeom prst="rect">
            <a:avLst/>
          </a:prstGeom>
          <a:noFill/>
        </p:spPr>
        <p:txBody>
          <a:bodyPr wrap="square" rtlCol="0">
            <a:spAutoFit/>
          </a:bodyPr>
          <a:lstStyle/>
          <a:p>
            <a:r>
              <a:rPr lang="en-US" sz="1400" dirty="0"/>
              <a:t>The front-end is very similar to the front-end bank Portfolio Project of part 2, from which it is derived.   The Card function provides a template for the form of each component.  The front-end is divided into the following components for navigation </a:t>
            </a:r>
            <a:r>
              <a:rPr lang="en-US" sz="1400"/>
              <a:t>and routing:</a:t>
            </a:r>
            <a:endParaRPr lang="en-US" sz="1400" dirty="0"/>
          </a:p>
        </p:txBody>
      </p:sp>
      <p:sp>
        <p:nvSpPr>
          <p:cNvPr id="4" name="Title 2">
            <a:extLst>
              <a:ext uri="{FF2B5EF4-FFF2-40B4-BE49-F238E27FC236}">
                <a16:creationId xmlns:a16="http://schemas.microsoft.com/office/drawing/2014/main" id="{A1D78956-B990-14A6-FEC0-F7B51EBF0EFE}"/>
              </a:ext>
            </a:extLst>
          </p:cNvPr>
          <p:cNvSpPr txBox="1">
            <a:spLocks/>
          </p:cNvSpPr>
          <p:nvPr/>
        </p:nvSpPr>
        <p:spPr>
          <a:xfrm>
            <a:off x="831850" y="1709738"/>
            <a:ext cx="10515600" cy="5587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b="1" dirty="0">
                <a:latin typeface="Consolas" panose="020B0609020204030204" pitchFamily="49" charset="0"/>
              </a:rPr>
              <a:t>Home</a:t>
            </a:r>
            <a:r>
              <a:rPr lang="en-US" sz="1100" dirty="0">
                <a:latin typeface="Consolas" panose="020B0609020204030204" pitchFamily="49" charset="0"/>
              </a:rPr>
              <a:t>: Displays an image and title for the bank.</a:t>
            </a:r>
          </a:p>
        </p:txBody>
      </p:sp>
      <p:sp>
        <p:nvSpPr>
          <p:cNvPr id="5" name="Text Placeholder 3">
            <a:extLst>
              <a:ext uri="{FF2B5EF4-FFF2-40B4-BE49-F238E27FC236}">
                <a16:creationId xmlns:a16="http://schemas.microsoft.com/office/drawing/2014/main" id="{B471D1FD-C333-35C4-EE55-86F088136673}"/>
              </a:ext>
            </a:extLst>
          </p:cNvPr>
          <p:cNvSpPr txBox="1">
            <a:spLocks/>
          </p:cNvSpPr>
          <p:nvPr/>
        </p:nvSpPr>
        <p:spPr>
          <a:xfrm>
            <a:off x="831850" y="2268537"/>
            <a:ext cx="10515600" cy="383223"/>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1" dirty="0">
                <a:latin typeface="Consolas" panose="020B0609020204030204" pitchFamily="49" charset="0"/>
              </a:rPr>
              <a:t>Create Account</a:t>
            </a:r>
            <a:r>
              <a:rPr lang="en-US" sz="4400" dirty="0">
                <a:latin typeface="Consolas" panose="020B0609020204030204" pitchFamily="49" charset="0"/>
              </a:rPr>
              <a:t>: Puts up form using the Card template with user entered fields for name, email, and password and a button to create new account.  Upon clicking the button, after validating these fields, calls the API endpoint </a:t>
            </a:r>
            <a:r>
              <a:rPr lang="en-US" sz="4400" b="1" dirty="0">
                <a:solidFill>
                  <a:srgbClr val="FF0000"/>
                </a:solidFill>
                <a:latin typeface="Consolas" panose="020B0609020204030204" pitchFamily="49" charset="0"/>
              </a:rPr>
              <a:t>/account/create/:name/:email/:password </a:t>
            </a:r>
            <a:r>
              <a:rPr lang="en-US" sz="4400" dirty="0">
                <a:latin typeface="Consolas" panose="020B0609020204030204" pitchFamily="49" charset="0"/>
              </a:rPr>
              <a:t>to check that this account doesn’t already exist and if so, creates it.  The newly created account is automatically logged in.</a:t>
            </a:r>
            <a:endParaRPr lang="en-US" sz="4400" b="1" dirty="0">
              <a:solidFill>
                <a:srgbClr val="D4D4D4"/>
              </a:solidFill>
              <a:latin typeface="Consolas" panose="020B0609020204030204" pitchFamily="49" charset="0"/>
            </a:endParaRPr>
          </a:p>
          <a:p>
            <a:endParaRPr lang="en-US" sz="1200" b="1" dirty="0"/>
          </a:p>
        </p:txBody>
      </p:sp>
      <p:sp>
        <p:nvSpPr>
          <p:cNvPr id="6" name="TextBox 5">
            <a:extLst>
              <a:ext uri="{FF2B5EF4-FFF2-40B4-BE49-F238E27FC236}">
                <a16:creationId xmlns:a16="http://schemas.microsoft.com/office/drawing/2014/main" id="{E39A2B5A-193F-9557-BBD7-41287592A878}"/>
              </a:ext>
            </a:extLst>
          </p:cNvPr>
          <p:cNvSpPr txBox="1"/>
          <p:nvPr/>
        </p:nvSpPr>
        <p:spPr>
          <a:xfrm>
            <a:off x="740664" y="3149933"/>
            <a:ext cx="10725912" cy="769441"/>
          </a:xfrm>
          <a:prstGeom prst="rect">
            <a:avLst/>
          </a:prstGeom>
          <a:noFill/>
        </p:spPr>
        <p:txBody>
          <a:bodyPr wrap="square" rtlCol="0">
            <a:spAutoFit/>
          </a:bodyPr>
          <a:lstStyle/>
          <a:p>
            <a:r>
              <a:rPr lang="en-US" sz="1100" b="1" dirty="0">
                <a:latin typeface="Consolas" panose="020B0609020204030204" pitchFamily="49" charset="0"/>
              </a:rPr>
              <a:t>Login/Logout</a:t>
            </a:r>
            <a:r>
              <a:rPr lang="en-US" sz="1100" dirty="0">
                <a:latin typeface="Consolas" panose="020B0609020204030204" pitchFamily="49" charset="0"/>
              </a:rPr>
              <a:t>: Contains three buttons for each of the following functions: email/password login, Login with Google, and Logout.  These functions are handled by the following API endpoints, respectively</a:t>
            </a:r>
            <a:r>
              <a:rPr lang="en-US" sz="1100" dirty="0">
                <a:solidFill>
                  <a:srgbClr val="FF0000"/>
                </a:solidFill>
                <a:latin typeface="Consolas" panose="020B0609020204030204" pitchFamily="49" charset="0"/>
              </a:rPr>
              <a:t>:  </a:t>
            </a:r>
            <a:r>
              <a:rPr lang="en-US" sz="1100" b="1" dirty="0">
                <a:solidFill>
                  <a:srgbClr val="FF0000"/>
                </a:solidFill>
                <a:effectLst/>
                <a:latin typeface="Consolas" panose="020B0609020204030204" pitchFamily="49" charset="0"/>
              </a:rPr>
              <a:t>/account/login/:email/:password, /account/</a:t>
            </a:r>
            <a:r>
              <a:rPr lang="en-US" sz="1100" b="1" dirty="0" err="1">
                <a:solidFill>
                  <a:srgbClr val="FF0000"/>
                </a:solidFill>
                <a:effectLst/>
                <a:latin typeface="Consolas" panose="020B0609020204030204" pitchFamily="49" charset="0"/>
              </a:rPr>
              <a:t>preauthorizedlogin</a:t>
            </a:r>
            <a:r>
              <a:rPr lang="en-US" sz="1100" b="1" dirty="0">
                <a:solidFill>
                  <a:srgbClr val="FF0000"/>
                </a:solidFill>
                <a:effectLst/>
                <a:latin typeface="Consolas" panose="020B0609020204030204" pitchFamily="49" charset="0"/>
              </a:rPr>
              <a:t>/:email, and /account/logout</a:t>
            </a:r>
            <a:r>
              <a:rPr lang="en-US" sz="1100" b="0" dirty="0">
                <a:solidFill>
                  <a:srgbClr val="CE9178"/>
                </a:solidFill>
                <a:effectLst/>
                <a:latin typeface="Consolas" panose="020B0609020204030204" pitchFamily="49" charset="0"/>
              </a:rPr>
              <a:t>.  </a:t>
            </a:r>
            <a:r>
              <a:rPr lang="en-US" sz="1100" dirty="0">
                <a:latin typeface="Consolas" panose="020B0609020204030204" pitchFamily="49" charset="0"/>
              </a:rPr>
              <a:t>The user entered fields for email and password are used only for the email/password login.  For Login with Google, the email is supplied by Google after verifying its authorization, but my </a:t>
            </a:r>
            <a:r>
              <a:rPr lang="en-US" sz="1100" dirty="0" err="1">
                <a:latin typeface="Consolas" panose="020B0609020204030204" pitchFamily="49" charset="0"/>
              </a:rPr>
              <a:t>api</a:t>
            </a:r>
            <a:r>
              <a:rPr lang="en-US" sz="1100" dirty="0">
                <a:latin typeface="Consolas" panose="020B0609020204030204" pitchFamily="49" charset="0"/>
              </a:rPr>
              <a:t> checks that the email exists in the database.</a:t>
            </a:r>
          </a:p>
        </p:txBody>
      </p:sp>
      <p:sp>
        <p:nvSpPr>
          <p:cNvPr id="11" name="TextBox 10">
            <a:extLst>
              <a:ext uri="{FF2B5EF4-FFF2-40B4-BE49-F238E27FC236}">
                <a16:creationId xmlns:a16="http://schemas.microsoft.com/office/drawing/2014/main" id="{C585F4F2-43FF-33BA-C87B-69841CEA4E35}"/>
              </a:ext>
            </a:extLst>
          </p:cNvPr>
          <p:cNvSpPr txBox="1"/>
          <p:nvPr/>
        </p:nvSpPr>
        <p:spPr>
          <a:xfrm>
            <a:off x="831850" y="4142232"/>
            <a:ext cx="10406126" cy="1107996"/>
          </a:xfrm>
          <a:prstGeom prst="rect">
            <a:avLst/>
          </a:prstGeom>
          <a:noFill/>
        </p:spPr>
        <p:txBody>
          <a:bodyPr wrap="square" rtlCol="0">
            <a:spAutoFit/>
          </a:bodyPr>
          <a:lstStyle/>
          <a:p>
            <a:r>
              <a:rPr lang="en-US" sz="1100" dirty="0">
                <a:latin typeface="Consolas" panose="020B0609020204030204" pitchFamily="49" charset="0"/>
              </a:rPr>
              <a:t>For each of the separate components </a:t>
            </a:r>
            <a:r>
              <a:rPr lang="en-US" sz="1100" b="1" dirty="0">
                <a:latin typeface="Consolas" panose="020B0609020204030204" pitchFamily="49" charset="0"/>
              </a:rPr>
              <a:t>Deposit, Withdrawal, and Transfer </a:t>
            </a:r>
            <a:r>
              <a:rPr lang="en-US" sz="1100" dirty="0">
                <a:latin typeface="Consolas" panose="020B0609020204030204" pitchFamily="49" charset="0"/>
              </a:rPr>
              <a:t>the balance of the logged in user is first retrieved and displayed before accepting the user inputs.   This is accomplished by the API endpoint </a:t>
            </a:r>
            <a:r>
              <a:rPr lang="en-US" sz="1100" b="1" dirty="0">
                <a:solidFill>
                  <a:srgbClr val="FF0000"/>
                </a:solidFill>
                <a:effectLst/>
                <a:latin typeface="Consolas" panose="020B0609020204030204" pitchFamily="49" charset="0"/>
              </a:rPr>
              <a:t>/account/balance</a:t>
            </a:r>
            <a:r>
              <a:rPr lang="en-US" sz="1100" b="0" dirty="0">
                <a:solidFill>
                  <a:srgbClr val="CE9178"/>
                </a:solidFill>
                <a:effectLst/>
                <a:latin typeface="Consolas" panose="020B0609020204030204" pitchFamily="49" charset="0"/>
              </a:rPr>
              <a:t>.  </a:t>
            </a:r>
            <a:r>
              <a:rPr lang="en-US" sz="1100" b="0" dirty="0">
                <a:effectLst/>
                <a:latin typeface="Consolas" panose="020B0609020204030204" pitchFamily="49" charset="0"/>
              </a:rPr>
              <a:t>Then the logged in user enters the amount to deposit, withdraw, or transfer to another user.  For transfer, the logged in user also enters the email of the account to which money will be transferred.  Then, on clicking the appropriate button, the respective API endpoint </a:t>
            </a:r>
            <a:r>
              <a:rPr lang="en-US" sz="1100" b="1" dirty="0">
                <a:solidFill>
                  <a:srgbClr val="FF0000"/>
                </a:solidFill>
                <a:effectLst/>
                <a:latin typeface="Consolas" panose="020B0609020204030204" pitchFamily="49" charset="0"/>
              </a:rPr>
              <a:t>/account/deposit/:amount</a:t>
            </a:r>
            <a:r>
              <a:rPr lang="en-US" sz="1100" b="1" dirty="0">
                <a:solidFill>
                  <a:srgbClr val="FF0000"/>
                </a:solidFill>
                <a:latin typeface="Consolas" panose="020B0609020204030204" pitchFamily="49" charset="0"/>
              </a:rPr>
              <a:t>, </a:t>
            </a:r>
            <a:r>
              <a:rPr lang="en-US" sz="1100" b="1" dirty="0">
                <a:solidFill>
                  <a:srgbClr val="FF0000"/>
                </a:solidFill>
                <a:effectLst/>
                <a:latin typeface="Consolas" panose="020B0609020204030204" pitchFamily="49" charset="0"/>
              </a:rPr>
              <a:t>/account/withdraw/:amount</a:t>
            </a:r>
            <a:r>
              <a:rPr lang="en-US" sz="1100" b="1" dirty="0">
                <a:solidFill>
                  <a:srgbClr val="FF0000"/>
                </a:solidFill>
                <a:latin typeface="Consolas" panose="020B0609020204030204" pitchFamily="49" charset="0"/>
              </a:rPr>
              <a:t>, or </a:t>
            </a:r>
            <a:r>
              <a:rPr lang="en-US" sz="1100" b="1" dirty="0">
                <a:solidFill>
                  <a:srgbClr val="FF0000"/>
                </a:solidFill>
                <a:effectLst/>
                <a:latin typeface="Consolas" panose="020B0609020204030204" pitchFamily="49" charset="0"/>
              </a:rPr>
              <a:t>/account/transfer/:</a:t>
            </a:r>
            <a:r>
              <a:rPr lang="en-US" sz="1100" b="1" dirty="0" err="1">
                <a:solidFill>
                  <a:srgbClr val="FF0000"/>
                </a:solidFill>
                <a:effectLst/>
                <a:latin typeface="Consolas" panose="020B0609020204030204" pitchFamily="49" charset="0"/>
              </a:rPr>
              <a:t>transferee_email</a:t>
            </a:r>
            <a:r>
              <a:rPr lang="en-US" sz="1100" b="1" dirty="0">
                <a:solidFill>
                  <a:srgbClr val="FF0000"/>
                </a:solidFill>
                <a:effectLst/>
                <a:latin typeface="Consolas" panose="020B0609020204030204" pitchFamily="49" charset="0"/>
              </a:rPr>
              <a:t>/:amount </a:t>
            </a:r>
            <a:r>
              <a:rPr lang="en-US" sz="1100" dirty="0">
                <a:latin typeface="Consolas" panose="020B0609020204030204" pitchFamily="49" charset="0"/>
              </a:rPr>
              <a:t>i</a:t>
            </a:r>
            <a:r>
              <a:rPr lang="en-US" sz="1100" b="0" dirty="0">
                <a:effectLst/>
                <a:latin typeface="Consolas" panose="020B0609020204030204" pitchFamily="49" charset="0"/>
              </a:rPr>
              <a:t>s called to process the transaction. After a successful transaction, the balance on the screen is updated.</a:t>
            </a:r>
          </a:p>
        </p:txBody>
      </p:sp>
      <p:sp>
        <p:nvSpPr>
          <p:cNvPr id="7" name="TextBox 6">
            <a:extLst>
              <a:ext uri="{FF2B5EF4-FFF2-40B4-BE49-F238E27FC236}">
                <a16:creationId xmlns:a16="http://schemas.microsoft.com/office/drawing/2014/main" id="{41ACFB4A-D97F-61C1-544B-8E25113B1B6A}"/>
              </a:ext>
            </a:extLst>
          </p:cNvPr>
          <p:cNvSpPr txBox="1"/>
          <p:nvPr/>
        </p:nvSpPr>
        <p:spPr>
          <a:xfrm>
            <a:off x="831850" y="5715000"/>
            <a:ext cx="10342118" cy="769441"/>
          </a:xfrm>
          <a:prstGeom prst="rect">
            <a:avLst/>
          </a:prstGeom>
          <a:noFill/>
        </p:spPr>
        <p:txBody>
          <a:bodyPr wrap="square" rtlCol="0">
            <a:spAutoFit/>
          </a:bodyPr>
          <a:lstStyle/>
          <a:p>
            <a:r>
              <a:rPr lang="en-US" sz="1100" b="1" dirty="0" err="1">
                <a:latin typeface="Consolas" panose="020B0609020204030204" pitchFamily="49" charset="0"/>
              </a:rPr>
              <a:t>AllData</a:t>
            </a:r>
            <a:r>
              <a:rPr lang="en-US" sz="1100" dirty="0">
                <a:latin typeface="Consolas" panose="020B0609020204030204" pitchFamily="49" charset="0"/>
              </a:rPr>
              <a:t>: Displays the data for each of the users in columnar format.  There is a column for each of: Name, Email, Password, and Balance, with a row for each user.  This is accomplished by the </a:t>
            </a:r>
            <a:r>
              <a:rPr lang="en-US" sz="1100" dirty="0" err="1">
                <a:latin typeface="Consolas" panose="020B0609020204030204" pitchFamily="49" charset="0"/>
              </a:rPr>
              <a:t>api</a:t>
            </a:r>
            <a:r>
              <a:rPr lang="en-US" sz="1100" dirty="0">
                <a:latin typeface="Consolas" panose="020B0609020204030204" pitchFamily="49" charset="0"/>
              </a:rPr>
              <a:t> endpoint </a:t>
            </a:r>
            <a:r>
              <a:rPr lang="en-US" sz="1100" b="1" dirty="0">
                <a:solidFill>
                  <a:srgbClr val="FF0000"/>
                </a:solidFill>
                <a:effectLst/>
                <a:latin typeface="Consolas" panose="020B0609020204030204" pitchFamily="49" charset="0"/>
              </a:rPr>
              <a:t>/account/all</a:t>
            </a:r>
            <a:r>
              <a:rPr lang="en-US" sz="1100" b="0" dirty="0">
                <a:effectLst/>
                <a:latin typeface="Consolas" panose="020B0609020204030204" pitchFamily="49" charset="0"/>
              </a:rPr>
              <a:t> with some formatting in the front-end to achieve the columnar format.</a:t>
            </a:r>
            <a:endParaRPr lang="en-US" sz="1100" b="0" dirty="0">
              <a:solidFill>
                <a:srgbClr val="D4D4D4"/>
              </a:solidFill>
              <a:effectLst/>
              <a:latin typeface="Consolas" panose="020B0609020204030204" pitchFamily="49" charset="0"/>
            </a:endParaRPr>
          </a:p>
          <a:p>
            <a:endParaRPr lang="en-US" sz="1100" b="1" dirty="0"/>
          </a:p>
        </p:txBody>
      </p:sp>
    </p:spTree>
    <p:custDataLst>
      <p:tags r:id="rId1"/>
    </p:custDataLst>
    <p:extLst>
      <p:ext uri="{BB962C8B-B14F-4D97-AF65-F5344CB8AC3E}">
        <p14:creationId xmlns:p14="http://schemas.microsoft.com/office/powerpoint/2010/main" val="51268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Authentication</a:t>
            </a:r>
          </a:p>
        </p:txBody>
      </p:sp>
      <p:sp>
        <p:nvSpPr>
          <p:cNvPr id="3" name="TextBox 2">
            <a:extLst>
              <a:ext uri="{FF2B5EF4-FFF2-40B4-BE49-F238E27FC236}">
                <a16:creationId xmlns:a16="http://schemas.microsoft.com/office/drawing/2014/main" id="{13F6810A-4266-DB95-9F4D-ECACF6A616D6}"/>
              </a:ext>
            </a:extLst>
          </p:cNvPr>
          <p:cNvSpPr txBox="1"/>
          <p:nvPr/>
        </p:nvSpPr>
        <p:spPr>
          <a:xfrm>
            <a:off x="557784" y="1499616"/>
            <a:ext cx="10945368" cy="1015663"/>
          </a:xfrm>
          <a:prstGeom prst="rect">
            <a:avLst/>
          </a:prstGeom>
          <a:noFill/>
        </p:spPr>
        <p:txBody>
          <a:bodyPr wrap="square" rtlCol="0">
            <a:spAutoFit/>
          </a:bodyPr>
          <a:lstStyle/>
          <a:p>
            <a:r>
              <a:rPr lang="en-US" sz="1200" b="1" dirty="0">
                <a:latin typeface="Consolas" panose="020B0609020204030204" pitchFamily="49" charset="0"/>
              </a:rPr>
              <a:t>Login with email/password</a:t>
            </a:r>
            <a:r>
              <a:rPr lang="en-US" sz="1200" dirty="0">
                <a:latin typeface="Consolas" panose="020B0609020204030204" pitchFamily="49" charset="0"/>
              </a:rPr>
              <a:t>: This is the conventional and simplest method of authentication, which was used in the Front-End </a:t>
            </a:r>
            <a:r>
              <a:rPr lang="en-US" sz="1200">
                <a:latin typeface="Consolas" panose="020B0609020204030204" pitchFamily="49" charset="0"/>
              </a:rPr>
              <a:t>Bank Portfolio Project </a:t>
            </a:r>
            <a:r>
              <a:rPr lang="en-US" sz="1200" dirty="0">
                <a:latin typeface="Consolas" panose="020B0609020204030204" pitchFamily="49" charset="0"/>
              </a:rPr>
              <a:t>of part 2, but here the emails and passwords are stored in the database and verified by the </a:t>
            </a:r>
            <a:r>
              <a:rPr lang="en-US" sz="1200" dirty="0" err="1">
                <a:latin typeface="Consolas" panose="020B0609020204030204" pitchFamily="49" charset="0"/>
              </a:rPr>
              <a:t>api</a:t>
            </a:r>
            <a:r>
              <a:rPr lang="en-US" sz="1200" dirty="0">
                <a:latin typeface="Consolas" panose="020B0609020204030204" pitchFamily="49" charset="0"/>
              </a:rPr>
              <a:t> endpoint </a:t>
            </a:r>
            <a:r>
              <a:rPr lang="en-US" sz="1200" b="1" dirty="0">
                <a:solidFill>
                  <a:srgbClr val="FF0000"/>
                </a:solidFill>
                <a:effectLst/>
                <a:latin typeface="Consolas" panose="020B0609020204030204" pitchFamily="49" charset="0"/>
              </a:rPr>
              <a:t>/account/login/:email/:password</a:t>
            </a:r>
            <a:r>
              <a:rPr lang="en-US" sz="1200" dirty="0">
                <a:solidFill>
                  <a:srgbClr val="FF0000"/>
                </a:solidFill>
                <a:effectLst/>
                <a:latin typeface="Consolas" panose="020B0609020204030204" pitchFamily="49" charset="0"/>
              </a:rPr>
              <a:t>.  </a:t>
            </a:r>
            <a:r>
              <a:rPr lang="en-US" sz="1200" dirty="0">
                <a:effectLst/>
                <a:latin typeface="Consolas" panose="020B0609020204030204" pitchFamily="49" charset="0"/>
              </a:rPr>
              <a:t>It verifies that the email exists in the database and that its associated password matches the password entered by the user.</a:t>
            </a:r>
            <a:endParaRPr lang="en-US" sz="1200" b="1" dirty="0">
              <a:effectLst/>
              <a:latin typeface="Consolas" panose="020B0609020204030204" pitchFamily="49" charset="0"/>
            </a:endParaRPr>
          </a:p>
          <a:p>
            <a:endParaRPr lang="en-US" sz="1200" dirty="0">
              <a:latin typeface="Consolas" panose="020B0609020204030204" pitchFamily="49" charset="0"/>
            </a:endParaRPr>
          </a:p>
        </p:txBody>
      </p:sp>
      <p:sp>
        <p:nvSpPr>
          <p:cNvPr id="5" name="TextBox 4">
            <a:extLst>
              <a:ext uri="{FF2B5EF4-FFF2-40B4-BE49-F238E27FC236}">
                <a16:creationId xmlns:a16="http://schemas.microsoft.com/office/drawing/2014/main" id="{D009E885-28C1-35AA-05DE-09FEA92D060C}"/>
              </a:ext>
            </a:extLst>
          </p:cNvPr>
          <p:cNvSpPr txBox="1"/>
          <p:nvPr/>
        </p:nvSpPr>
        <p:spPr>
          <a:xfrm>
            <a:off x="630936" y="2724912"/>
            <a:ext cx="10771632" cy="646331"/>
          </a:xfrm>
          <a:prstGeom prst="rect">
            <a:avLst/>
          </a:prstGeom>
          <a:noFill/>
        </p:spPr>
        <p:txBody>
          <a:bodyPr wrap="square" rtlCol="0">
            <a:spAutoFit/>
          </a:bodyPr>
          <a:lstStyle/>
          <a:p>
            <a:r>
              <a:rPr lang="en-US" sz="1200" b="1" dirty="0">
                <a:latin typeface="Consolas" panose="020B0609020204030204" pitchFamily="49" charset="0"/>
              </a:rPr>
              <a:t>Login with Google</a:t>
            </a:r>
            <a:r>
              <a:rPr lang="en-US" sz="1200" dirty="0">
                <a:latin typeface="Consolas" panose="020B0609020204030204" pitchFamily="49" charset="0"/>
              </a:rPr>
              <a:t>: This uses the email supplied by Google and relies on Google to authenticate this user.  It then verifies that this email is stored in the database without checking any password and logs this user in using the </a:t>
            </a:r>
            <a:r>
              <a:rPr lang="en-US" sz="1200" dirty="0" err="1">
                <a:latin typeface="Consolas" panose="020B0609020204030204" pitchFamily="49" charset="0"/>
              </a:rPr>
              <a:t>api</a:t>
            </a:r>
            <a:r>
              <a:rPr lang="en-US" sz="1200" dirty="0">
                <a:latin typeface="Consolas" panose="020B0609020204030204" pitchFamily="49" charset="0"/>
              </a:rPr>
              <a:t> endpoint </a:t>
            </a:r>
            <a:r>
              <a:rPr lang="en-US" sz="1200" b="1" dirty="0">
                <a:solidFill>
                  <a:srgbClr val="FF0000"/>
                </a:solidFill>
                <a:effectLst/>
                <a:latin typeface="Consolas" panose="020B0609020204030204" pitchFamily="49" charset="0"/>
              </a:rPr>
              <a:t>/account/</a:t>
            </a:r>
            <a:r>
              <a:rPr lang="en-US" sz="1200" b="1" dirty="0" err="1">
                <a:solidFill>
                  <a:srgbClr val="FF0000"/>
                </a:solidFill>
                <a:effectLst/>
                <a:latin typeface="Consolas" panose="020B0609020204030204" pitchFamily="49" charset="0"/>
              </a:rPr>
              <a:t>preauthorizedlogin</a:t>
            </a:r>
            <a:r>
              <a:rPr lang="en-US" sz="1200" b="1" dirty="0">
                <a:solidFill>
                  <a:srgbClr val="FF0000"/>
                </a:solidFill>
                <a:effectLst/>
                <a:latin typeface="Consolas" panose="020B0609020204030204" pitchFamily="49" charset="0"/>
              </a:rPr>
              <a:t>/:email</a:t>
            </a:r>
            <a:r>
              <a:rPr lang="en-US" sz="1200" dirty="0">
                <a:latin typeface="Consolas" panose="020B0609020204030204" pitchFamily="49" charset="0"/>
              </a:rPr>
              <a:t>.</a:t>
            </a:r>
          </a:p>
        </p:txBody>
      </p:sp>
    </p:spTree>
    <p:custDataLst>
      <p:tags r:id="rId1"/>
    </p:custDataLst>
    <p:extLst>
      <p:ext uri="{BB962C8B-B14F-4D97-AF65-F5344CB8AC3E}">
        <p14:creationId xmlns:p14="http://schemas.microsoft.com/office/powerpoint/2010/main" val="3576325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4189557" y="4904655"/>
            <a:ext cx="3812903" cy="523220"/>
          </a:xfrm>
          <a:prstGeom prst="rect">
            <a:avLst/>
          </a:prstGeom>
          <a:noFill/>
        </p:spPr>
        <p:txBody>
          <a:bodyPr wrap="none" rtlCol="0">
            <a:spAutoFit/>
          </a:bodyPr>
          <a:lstStyle/>
          <a:p>
            <a:pPr algn="ctr"/>
            <a:r>
              <a:rPr lang="en-IN" sz="2800" dirty="0">
                <a:solidFill>
                  <a:schemeClr val="bg1"/>
                </a:solidFill>
              </a:rPr>
              <a:t>Part 2: Database And API</a:t>
            </a:r>
          </a:p>
        </p:txBody>
      </p:sp>
    </p:spTree>
    <p:extLst>
      <p:ext uri="{BB962C8B-B14F-4D97-AF65-F5344CB8AC3E}">
        <p14:creationId xmlns:p14="http://schemas.microsoft.com/office/powerpoint/2010/main" val="1707032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a:t>
            </a:r>
          </a:p>
        </p:txBody>
      </p:sp>
      <p:sp>
        <p:nvSpPr>
          <p:cNvPr id="18" name="TextBox 17">
            <a:extLst>
              <a:ext uri="{FF2B5EF4-FFF2-40B4-BE49-F238E27FC236}">
                <a16:creationId xmlns:a16="http://schemas.microsoft.com/office/drawing/2014/main" id="{B17421E6-C3AA-2364-8B19-CB81FA107B0C}"/>
              </a:ext>
            </a:extLst>
          </p:cNvPr>
          <p:cNvSpPr txBox="1"/>
          <p:nvPr/>
        </p:nvSpPr>
        <p:spPr>
          <a:xfrm>
            <a:off x="2295144" y="1700784"/>
            <a:ext cx="1325880" cy="369332"/>
          </a:xfrm>
          <a:prstGeom prst="rect">
            <a:avLst/>
          </a:prstGeom>
          <a:noFill/>
          <a:ln>
            <a:solidFill>
              <a:schemeClr val="tx1"/>
            </a:solidFill>
          </a:ln>
        </p:spPr>
        <p:txBody>
          <a:bodyPr wrap="square" rtlCol="0">
            <a:spAutoFit/>
          </a:bodyPr>
          <a:lstStyle/>
          <a:p>
            <a:r>
              <a:rPr lang="en-US" dirty="0"/>
              <a:t>     name</a:t>
            </a:r>
          </a:p>
        </p:txBody>
      </p:sp>
      <p:sp>
        <p:nvSpPr>
          <p:cNvPr id="19" name="TextBox 18">
            <a:extLst>
              <a:ext uri="{FF2B5EF4-FFF2-40B4-BE49-F238E27FC236}">
                <a16:creationId xmlns:a16="http://schemas.microsoft.com/office/drawing/2014/main" id="{D0042957-7A0D-8B40-61C5-CD55D362F698}"/>
              </a:ext>
            </a:extLst>
          </p:cNvPr>
          <p:cNvSpPr txBox="1"/>
          <p:nvPr/>
        </p:nvSpPr>
        <p:spPr>
          <a:xfrm>
            <a:off x="3621024" y="1700784"/>
            <a:ext cx="1152144" cy="369332"/>
          </a:xfrm>
          <a:prstGeom prst="rect">
            <a:avLst/>
          </a:prstGeom>
          <a:noFill/>
          <a:ln>
            <a:solidFill>
              <a:schemeClr val="tx1"/>
            </a:solidFill>
          </a:ln>
        </p:spPr>
        <p:txBody>
          <a:bodyPr wrap="square" rtlCol="0">
            <a:spAutoFit/>
          </a:bodyPr>
          <a:lstStyle/>
          <a:p>
            <a:r>
              <a:rPr lang="en-US" dirty="0"/>
              <a:t>   email</a:t>
            </a:r>
          </a:p>
        </p:txBody>
      </p:sp>
      <p:sp>
        <p:nvSpPr>
          <p:cNvPr id="20" name="TextBox 19">
            <a:extLst>
              <a:ext uri="{FF2B5EF4-FFF2-40B4-BE49-F238E27FC236}">
                <a16:creationId xmlns:a16="http://schemas.microsoft.com/office/drawing/2014/main" id="{1D97AAE6-24CA-8A74-1FF3-3E0E59EAE892}"/>
              </a:ext>
            </a:extLst>
          </p:cNvPr>
          <p:cNvSpPr txBox="1"/>
          <p:nvPr/>
        </p:nvSpPr>
        <p:spPr>
          <a:xfrm flipH="1">
            <a:off x="4773168" y="1700784"/>
            <a:ext cx="1277113" cy="369332"/>
          </a:xfrm>
          <a:prstGeom prst="rect">
            <a:avLst/>
          </a:prstGeom>
          <a:noFill/>
          <a:ln>
            <a:solidFill>
              <a:schemeClr val="tx1"/>
            </a:solidFill>
          </a:ln>
        </p:spPr>
        <p:txBody>
          <a:bodyPr wrap="square" rtlCol="0">
            <a:spAutoFit/>
          </a:bodyPr>
          <a:lstStyle/>
          <a:p>
            <a:r>
              <a:rPr lang="en-US" dirty="0"/>
              <a:t>password</a:t>
            </a:r>
          </a:p>
        </p:txBody>
      </p:sp>
      <p:sp>
        <p:nvSpPr>
          <p:cNvPr id="21" name="TextBox 20">
            <a:extLst>
              <a:ext uri="{FF2B5EF4-FFF2-40B4-BE49-F238E27FC236}">
                <a16:creationId xmlns:a16="http://schemas.microsoft.com/office/drawing/2014/main" id="{AC1D0509-2D9E-2435-B3B2-71BE1AAB55A6}"/>
              </a:ext>
            </a:extLst>
          </p:cNvPr>
          <p:cNvSpPr txBox="1"/>
          <p:nvPr/>
        </p:nvSpPr>
        <p:spPr>
          <a:xfrm>
            <a:off x="1225296" y="1693427"/>
            <a:ext cx="1069847" cy="369332"/>
          </a:xfrm>
          <a:prstGeom prst="rect">
            <a:avLst/>
          </a:prstGeom>
          <a:noFill/>
          <a:ln>
            <a:solidFill>
              <a:schemeClr val="tx1"/>
            </a:solidFill>
          </a:ln>
        </p:spPr>
        <p:txBody>
          <a:bodyPr wrap="square" rtlCol="0">
            <a:spAutoFit/>
          </a:bodyPr>
          <a:lstStyle/>
          <a:p>
            <a:r>
              <a:rPr lang="en-US" dirty="0"/>
              <a:t>   _id</a:t>
            </a:r>
          </a:p>
        </p:txBody>
      </p:sp>
      <p:sp>
        <p:nvSpPr>
          <p:cNvPr id="22" name="TextBox 21">
            <a:extLst>
              <a:ext uri="{FF2B5EF4-FFF2-40B4-BE49-F238E27FC236}">
                <a16:creationId xmlns:a16="http://schemas.microsoft.com/office/drawing/2014/main" id="{830286CE-4DE6-F02C-EF1F-227CBF285B35}"/>
              </a:ext>
            </a:extLst>
          </p:cNvPr>
          <p:cNvSpPr txBox="1"/>
          <p:nvPr/>
        </p:nvSpPr>
        <p:spPr>
          <a:xfrm>
            <a:off x="6050280" y="1700784"/>
            <a:ext cx="1374647" cy="369332"/>
          </a:xfrm>
          <a:prstGeom prst="rect">
            <a:avLst/>
          </a:prstGeom>
          <a:noFill/>
          <a:ln>
            <a:solidFill>
              <a:schemeClr val="tx1"/>
            </a:solidFill>
          </a:ln>
        </p:spPr>
        <p:txBody>
          <a:bodyPr wrap="square" rtlCol="0">
            <a:spAutoFit/>
          </a:bodyPr>
          <a:lstStyle/>
          <a:p>
            <a:r>
              <a:rPr lang="en-US" dirty="0"/>
              <a:t>  balance</a:t>
            </a:r>
          </a:p>
        </p:txBody>
      </p:sp>
      <p:sp>
        <p:nvSpPr>
          <p:cNvPr id="23" name="TextBox 22">
            <a:extLst>
              <a:ext uri="{FF2B5EF4-FFF2-40B4-BE49-F238E27FC236}">
                <a16:creationId xmlns:a16="http://schemas.microsoft.com/office/drawing/2014/main" id="{060FA233-79FC-20FB-6AC9-017824E3C133}"/>
              </a:ext>
            </a:extLst>
          </p:cNvPr>
          <p:cNvSpPr txBox="1"/>
          <p:nvPr/>
        </p:nvSpPr>
        <p:spPr>
          <a:xfrm>
            <a:off x="2295143" y="1133856"/>
            <a:ext cx="2907793" cy="369332"/>
          </a:xfrm>
          <a:prstGeom prst="rect">
            <a:avLst/>
          </a:prstGeom>
          <a:noFill/>
        </p:spPr>
        <p:txBody>
          <a:bodyPr wrap="square" rtlCol="0">
            <a:spAutoFit/>
          </a:bodyPr>
          <a:lstStyle/>
          <a:p>
            <a:r>
              <a:rPr lang="en-US" dirty="0"/>
              <a:t>    </a:t>
            </a:r>
            <a:r>
              <a:rPr lang="en-US" u="sng" dirty="0"/>
              <a:t>Database Document (doc)</a:t>
            </a:r>
            <a:r>
              <a:rPr lang="en-US" dirty="0"/>
              <a:t>:</a:t>
            </a:r>
          </a:p>
        </p:txBody>
      </p:sp>
      <p:sp>
        <p:nvSpPr>
          <p:cNvPr id="25" name="TextBox 24">
            <a:extLst>
              <a:ext uri="{FF2B5EF4-FFF2-40B4-BE49-F238E27FC236}">
                <a16:creationId xmlns:a16="http://schemas.microsoft.com/office/drawing/2014/main" id="{93EAD145-2DDB-5043-541F-C06CD6D53C0B}"/>
              </a:ext>
            </a:extLst>
          </p:cNvPr>
          <p:cNvSpPr txBox="1"/>
          <p:nvPr/>
        </p:nvSpPr>
        <p:spPr>
          <a:xfrm>
            <a:off x="649224" y="2441448"/>
            <a:ext cx="11085074" cy="1754326"/>
          </a:xfrm>
          <a:prstGeom prst="rect">
            <a:avLst/>
          </a:prstGeom>
          <a:noFill/>
        </p:spPr>
        <p:txBody>
          <a:bodyPr wrap="square" rtlCol="0">
            <a:spAutoFit/>
          </a:bodyPr>
          <a:lstStyle/>
          <a:p>
            <a:r>
              <a:rPr lang="en-US" dirty="0"/>
              <a:t>The database is a collection of the above documents, one for each user that has been created.  This data is       persistent and remains intact regardless of logins and even if my computer is shut down.  The _id field is assigned by MongoDB when the document is created.  The name, email, and password is supplied when the account is created.  The balance is initialized to zero when account is created and updated upon each deposit, withdrawal, and transfer.  A single document of the above form for the user currently logged in is kept in memory to avoid unnecessary accesses to the database.</a:t>
            </a:r>
          </a:p>
        </p:txBody>
      </p:sp>
      <p:sp>
        <p:nvSpPr>
          <p:cNvPr id="26" name="TextBox 25">
            <a:extLst>
              <a:ext uri="{FF2B5EF4-FFF2-40B4-BE49-F238E27FC236}">
                <a16:creationId xmlns:a16="http://schemas.microsoft.com/office/drawing/2014/main" id="{D7E482EE-62CB-B7B0-229B-006DAAB24A49}"/>
              </a:ext>
            </a:extLst>
          </p:cNvPr>
          <p:cNvSpPr txBox="1"/>
          <p:nvPr/>
        </p:nvSpPr>
        <p:spPr>
          <a:xfrm flipH="1">
            <a:off x="713231" y="4050792"/>
            <a:ext cx="10984992" cy="3724096"/>
          </a:xfrm>
          <a:prstGeom prst="rect">
            <a:avLst/>
          </a:prstGeom>
          <a:noFill/>
        </p:spPr>
        <p:txBody>
          <a:bodyPr wrap="square" rtlCol="0">
            <a:spAutoFit/>
          </a:bodyPr>
          <a:lstStyle/>
          <a:p>
            <a:r>
              <a:rPr lang="en-US" dirty="0"/>
              <a:t>                                                    </a:t>
            </a:r>
            <a:r>
              <a:rPr lang="en-US" u="sng" dirty="0"/>
              <a:t>DAL (</a:t>
            </a:r>
            <a:r>
              <a:rPr lang="en-US" b="0" i="0" u="sng" dirty="0">
                <a:solidFill>
                  <a:srgbClr val="000000"/>
                </a:solidFill>
                <a:effectLst/>
              </a:rPr>
              <a:t>Data Abstraction Layer</a:t>
            </a:r>
            <a:r>
              <a:rPr lang="en-US" u="sng" dirty="0"/>
              <a:t>) functions</a:t>
            </a:r>
            <a:r>
              <a:rPr lang="en-US" dirty="0"/>
              <a:t>:</a:t>
            </a:r>
          </a:p>
          <a:p>
            <a:endParaRPr lang="en-US" dirty="0"/>
          </a:p>
          <a:p>
            <a:r>
              <a:rPr lang="en-US" sz="1400" b="1" dirty="0">
                <a:effectLst/>
                <a:latin typeface="Consolas" panose="020B0609020204030204" pitchFamily="49" charset="0"/>
              </a:rPr>
              <a:t>function </a:t>
            </a:r>
            <a:r>
              <a:rPr lang="en-US" sz="1400" b="1" dirty="0" err="1">
                <a:effectLst/>
                <a:latin typeface="Consolas" panose="020B0609020204030204" pitchFamily="49" charset="0"/>
              </a:rPr>
              <a:t>create_account_doc</a:t>
            </a:r>
            <a:r>
              <a:rPr lang="en-US" sz="1400" b="1" dirty="0">
                <a:effectLst/>
                <a:latin typeface="Consolas" panose="020B0609020204030204" pitchFamily="49" charset="0"/>
              </a:rPr>
              <a:t>(name, email, password) </a:t>
            </a:r>
            <a:r>
              <a:rPr lang="en-US" sz="1200" dirty="0">
                <a:effectLst/>
                <a:latin typeface="Consolas" panose="020B0609020204030204" pitchFamily="49" charset="0"/>
              </a:rPr>
              <a:t>// create user account using the </a:t>
            </a:r>
            <a:r>
              <a:rPr lang="en-US" sz="1400" b="1" dirty="0" err="1">
                <a:effectLst/>
                <a:latin typeface="Consolas" panose="020B0609020204030204" pitchFamily="49" charset="0"/>
              </a:rPr>
              <a:t>collection.insertOne</a:t>
            </a:r>
            <a:r>
              <a:rPr lang="en-US" sz="1400" b="1" dirty="0">
                <a:effectLst/>
                <a:latin typeface="Consolas" panose="020B0609020204030204" pitchFamily="49" charset="0"/>
              </a:rPr>
              <a:t>(doc) </a:t>
            </a:r>
            <a:r>
              <a:rPr lang="en-US" sz="1200" dirty="0">
                <a:effectLst/>
                <a:latin typeface="Consolas" panose="020B0609020204030204" pitchFamily="49" charset="0"/>
              </a:rPr>
              <a:t>Mongo 											// command.</a:t>
            </a:r>
          </a:p>
          <a:p>
            <a:r>
              <a:rPr lang="en-US" sz="1400" b="1" dirty="0">
                <a:effectLst/>
                <a:latin typeface="Consolas" panose="020B0609020204030204" pitchFamily="49" charset="0"/>
              </a:rPr>
              <a:t>function </a:t>
            </a:r>
            <a:r>
              <a:rPr lang="en-US" sz="1400" b="1" dirty="0" err="1">
                <a:effectLst/>
                <a:latin typeface="Consolas" panose="020B0609020204030204" pitchFamily="49" charset="0"/>
              </a:rPr>
              <a:t>find_account_docs</a:t>
            </a:r>
            <a:r>
              <a:rPr lang="en-US" sz="1400" b="1" dirty="0">
                <a:effectLst/>
                <a:latin typeface="Consolas" panose="020B0609020204030204" pitchFamily="49" charset="0"/>
              </a:rPr>
              <a:t>(email) 	</a:t>
            </a:r>
            <a:r>
              <a:rPr lang="en-US" sz="1200" dirty="0">
                <a:effectLst/>
                <a:latin typeface="Consolas" panose="020B0609020204030204" pitchFamily="49" charset="0"/>
              </a:rPr>
              <a:t>// find all docs with specified email using the </a:t>
            </a:r>
            <a:r>
              <a:rPr lang="en-US" sz="1400" b="1" dirty="0" err="1">
                <a:effectLst/>
                <a:latin typeface="Consolas" panose="020B0609020204030204" pitchFamily="49" charset="0"/>
              </a:rPr>
              <a:t>collection.find</a:t>
            </a:r>
            <a:r>
              <a:rPr lang="en-US" sz="1400" b="1" dirty="0">
                <a:effectLst/>
                <a:latin typeface="Consolas" panose="020B0609020204030204" pitchFamily="49" charset="0"/>
              </a:rPr>
              <a:t>({email})</a:t>
            </a:r>
            <a:r>
              <a:rPr lang="en-US" sz="1400" dirty="0">
                <a:effectLst/>
                <a:latin typeface="Consolas" panose="020B0609020204030204" pitchFamily="49" charset="0"/>
              </a:rPr>
              <a:t> </a:t>
            </a:r>
            <a:r>
              <a:rPr lang="en-US" sz="1200" dirty="0">
                <a:effectLst/>
                <a:latin typeface="Consolas" panose="020B0609020204030204" pitchFamily="49" charset="0"/>
              </a:rPr>
              <a:t>Mongo 								// command.</a:t>
            </a:r>
          </a:p>
          <a:p>
            <a:r>
              <a:rPr lang="en-US" sz="1400" b="1" dirty="0">
                <a:latin typeface="Consolas" panose="020B0609020204030204" pitchFamily="49" charset="0"/>
              </a:rPr>
              <a:t>f</a:t>
            </a:r>
            <a:r>
              <a:rPr lang="en-US" sz="1400" b="1" dirty="0">
                <a:effectLst/>
                <a:latin typeface="Consolas" panose="020B0609020204030204" pitchFamily="49" charset="0"/>
              </a:rPr>
              <a:t>unction</a:t>
            </a:r>
            <a:r>
              <a:rPr lang="en-US" sz="1400" b="0" dirty="0">
                <a:solidFill>
                  <a:srgbClr val="569CD6"/>
                </a:solidFill>
                <a:effectLst/>
                <a:latin typeface="Consolas" panose="020B0609020204030204" pitchFamily="49" charset="0"/>
              </a:rPr>
              <a:t> </a:t>
            </a:r>
            <a:r>
              <a:rPr lang="en-US" sz="1400" b="1" dirty="0" err="1">
                <a:effectLst/>
                <a:latin typeface="Consolas" panose="020B0609020204030204" pitchFamily="49" charset="0"/>
              </a:rPr>
              <a:t>update_account_balance</a:t>
            </a:r>
            <a:r>
              <a:rPr lang="en-US" sz="1400" b="1" dirty="0">
                <a:effectLst/>
                <a:latin typeface="Consolas" panose="020B0609020204030204" pitchFamily="49" charset="0"/>
              </a:rPr>
              <a:t>(doc) </a:t>
            </a:r>
            <a:r>
              <a:rPr lang="en-US" sz="1200" dirty="0">
                <a:effectLst/>
                <a:latin typeface="Consolas" panose="020B0609020204030204" pitchFamily="49" charset="0"/>
              </a:rPr>
              <a:t>// store </a:t>
            </a:r>
            <a:r>
              <a:rPr lang="en-US" sz="1200" dirty="0" err="1">
                <a:effectLst/>
                <a:latin typeface="Consolas" panose="020B0609020204030204" pitchFamily="49" charset="0"/>
              </a:rPr>
              <a:t>doc.balance</a:t>
            </a:r>
            <a:r>
              <a:rPr lang="en-US" sz="1200" dirty="0">
                <a:effectLst/>
                <a:latin typeface="Consolas" panose="020B0609020204030204" pitchFamily="49" charset="0"/>
              </a:rPr>
              <a:t> into database document whose _id is referenced by </a:t>
            </a:r>
            <a:r>
              <a:rPr lang="en-US" sz="1200" b="1" dirty="0" err="1">
                <a:effectLst/>
                <a:latin typeface="Consolas" panose="020B0609020204030204" pitchFamily="49" charset="0"/>
              </a:rPr>
              <a:t>doc._id</a:t>
            </a:r>
            <a:r>
              <a:rPr lang="en-US" sz="1200" dirty="0">
                <a:effectLst/>
                <a:latin typeface="Consolas" panose="020B0609020204030204" pitchFamily="49" charset="0"/>
              </a:rPr>
              <a:t>, 									// where doc is a document in memory with the above format. Uses 												// </a:t>
            </a:r>
            <a:r>
              <a:rPr lang="en-US" sz="1400" b="1" dirty="0" err="1">
                <a:effectLst/>
                <a:latin typeface="Consolas" panose="020B0609020204030204" pitchFamily="49" charset="0"/>
              </a:rPr>
              <a:t>collection.updateOne</a:t>
            </a:r>
            <a:r>
              <a:rPr lang="en-US" sz="1200" b="1" dirty="0">
                <a:effectLst/>
                <a:latin typeface="Consolas" panose="020B0609020204030204" pitchFamily="49" charset="0"/>
              </a:rPr>
              <a:t>({_id: </a:t>
            </a:r>
            <a:r>
              <a:rPr lang="en-US" sz="1200" b="1" dirty="0" err="1">
                <a:effectLst/>
                <a:latin typeface="Consolas" panose="020B0609020204030204" pitchFamily="49" charset="0"/>
              </a:rPr>
              <a:t>doc._id</a:t>
            </a:r>
            <a:r>
              <a:rPr lang="en-US" sz="1200" b="1" dirty="0">
                <a:effectLst/>
                <a:latin typeface="Consolas" panose="020B0609020204030204" pitchFamily="49" charset="0"/>
              </a:rPr>
              <a:t>}, {$set: {'balance': </a:t>
            </a:r>
            <a:r>
              <a:rPr lang="en-US" sz="1200" b="1" dirty="0" err="1">
                <a:effectLst/>
                <a:latin typeface="Consolas" panose="020B0609020204030204" pitchFamily="49" charset="0"/>
              </a:rPr>
              <a:t>doc.balance</a:t>
            </a:r>
            <a:r>
              <a:rPr lang="en-US" sz="1200" b="1" dirty="0">
                <a:effectLst/>
                <a:latin typeface="Consolas" panose="020B0609020204030204" pitchFamily="49" charset="0"/>
              </a:rPr>
              <a:t>}}) </a:t>
            </a:r>
            <a:r>
              <a:rPr lang="en-US" sz="1200" dirty="0">
                <a:effectLst/>
                <a:latin typeface="Consolas" panose="020B0609020204030204" pitchFamily="49" charset="0"/>
              </a:rPr>
              <a:t>Mongo 								// command.</a:t>
            </a:r>
          </a:p>
          <a:p>
            <a:r>
              <a:rPr lang="en-US" sz="1400" b="1" dirty="0">
                <a:effectLst/>
                <a:latin typeface="Consolas" panose="020B0609020204030204" pitchFamily="49" charset="0"/>
              </a:rPr>
              <a:t>function </a:t>
            </a:r>
            <a:r>
              <a:rPr lang="en-US" sz="1400" b="1" dirty="0" err="1">
                <a:effectLst/>
                <a:latin typeface="Consolas" panose="020B0609020204030204" pitchFamily="49" charset="0"/>
              </a:rPr>
              <a:t>all_account_docs</a:t>
            </a:r>
            <a:r>
              <a:rPr lang="en-US" sz="1400" b="1" dirty="0">
                <a:effectLst/>
                <a:latin typeface="Consolas" panose="020B0609020204030204" pitchFamily="49" charset="0"/>
              </a:rPr>
              <a:t>() 		</a:t>
            </a:r>
            <a:r>
              <a:rPr lang="en-US" sz="1200" dirty="0">
                <a:effectLst/>
                <a:latin typeface="Consolas" panose="020B0609020204030204" pitchFamily="49" charset="0"/>
              </a:rPr>
              <a:t>// return array of all account docs using the </a:t>
            </a:r>
            <a:r>
              <a:rPr lang="en-US" sz="1400" b="1" dirty="0" err="1">
                <a:effectLst/>
                <a:latin typeface="Consolas" panose="020B0609020204030204" pitchFamily="49" charset="0"/>
              </a:rPr>
              <a:t>collection.find</a:t>
            </a:r>
            <a:r>
              <a:rPr lang="en-US" sz="1400" b="1" dirty="0">
                <a:effectLst/>
                <a:latin typeface="Consolas" panose="020B0609020204030204" pitchFamily="49" charset="0"/>
              </a:rPr>
              <a:t>({}) </a:t>
            </a:r>
            <a:r>
              <a:rPr lang="en-US" sz="1200" dirty="0">
                <a:effectLst/>
                <a:latin typeface="Consolas" panose="020B0609020204030204" pitchFamily="49" charset="0"/>
              </a:rPr>
              <a:t>Mongo command.</a:t>
            </a:r>
          </a:p>
          <a:p>
            <a:endParaRPr lang="en-US" sz="1200" b="0" dirty="0">
              <a:solidFill>
                <a:srgbClr val="D4D4D4"/>
              </a:solidFill>
              <a:effectLst/>
              <a:latin typeface="Consolas" panose="020B0609020204030204" pitchFamily="49" charset="0"/>
            </a:endParaRPr>
          </a:p>
          <a:p>
            <a:endParaRPr lang="en-US" sz="1200" b="0" dirty="0">
              <a:solidFill>
                <a:srgbClr val="D4D4D4"/>
              </a:solidFill>
              <a:effectLst/>
              <a:latin typeface="Consolas" panose="020B0609020204030204" pitchFamily="49" charset="0"/>
            </a:endParaRPr>
          </a:p>
          <a:p>
            <a:endParaRPr lang="en-US" sz="1200" b="1" dirty="0">
              <a:effectLst/>
              <a:latin typeface="Consolas" panose="020B0609020204030204" pitchFamily="49" charset="0"/>
            </a:endParaRPr>
          </a:p>
          <a:p>
            <a:endParaRPr lang="en-US" sz="1400" b="0" dirty="0">
              <a:solidFill>
                <a:srgbClr val="D4D4D4"/>
              </a:solidFill>
              <a:effectLst/>
              <a:latin typeface="Consolas" panose="020B0609020204030204" pitchFamily="49" charset="0"/>
            </a:endParaRPr>
          </a:p>
          <a:p>
            <a:endParaRPr lang="en-US" sz="1400" b="1" dirty="0">
              <a:effectLst/>
              <a:latin typeface="Consolas" panose="020B0609020204030204" pitchFamily="49" charset="0"/>
            </a:endParaRPr>
          </a:p>
          <a:p>
            <a:endParaRPr lang="en-US" dirty="0"/>
          </a:p>
        </p:txBody>
      </p:sp>
    </p:spTree>
    <p:custDataLst>
      <p:tags r:id="rId1"/>
    </p:custDataLst>
    <p:extLst>
      <p:ext uri="{BB962C8B-B14F-4D97-AF65-F5344CB8AC3E}">
        <p14:creationId xmlns:p14="http://schemas.microsoft.com/office/powerpoint/2010/main" val="940951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a:t>
            </a:r>
          </a:p>
        </p:txBody>
      </p:sp>
      <p:sp>
        <p:nvSpPr>
          <p:cNvPr id="23" name="TextBox 22">
            <a:extLst>
              <a:ext uri="{FF2B5EF4-FFF2-40B4-BE49-F238E27FC236}">
                <a16:creationId xmlns:a16="http://schemas.microsoft.com/office/drawing/2014/main" id="{3FE60B9E-5D29-C051-8200-AD24E898BA1A}"/>
              </a:ext>
            </a:extLst>
          </p:cNvPr>
          <p:cNvSpPr txBox="1"/>
          <p:nvPr/>
        </p:nvSpPr>
        <p:spPr>
          <a:xfrm>
            <a:off x="4956048" y="740664"/>
            <a:ext cx="1911096" cy="307777"/>
          </a:xfrm>
          <a:prstGeom prst="rect">
            <a:avLst/>
          </a:prstGeom>
          <a:noFill/>
        </p:spPr>
        <p:txBody>
          <a:bodyPr wrap="square" rtlCol="0">
            <a:spAutoFit/>
          </a:bodyPr>
          <a:lstStyle/>
          <a:p>
            <a:r>
              <a:rPr lang="en-US" sz="1400" b="1" u="sng" dirty="0"/>
              <a:t>API Endpoints</a:t>
            </a:r>
            <a:endParaRPr lang="en-US" sz="1400" b="1" dirty="0"/>
          </a:p>
        </p:txBody>
      </p:sp>
      <p:sp>
        <p:nvSpPr>
          <p:cNvPr id="24" name="TextBox 23">
            <a:extLst>
              <a:ext uri="{FF2B5EF4-FFF2-40B4-BE49-F238E27FC236}">
                <a16:creationId xmlns:a16="http://schemas.microsoft.com/office/drawing/2014/main" id="{D0A5F501-17F5-2149-A128-22BB0049CE4D}"/>
              </a:ext>
            </a:extLst>
          </p:cNvPr>
          <p:cNvSpPr txBox="1"/>
          <p:nvPr/>
        </p:nvSpPr>
        <p:spPr>
          <a:xfrm flipH="1">
            <a:off x="530351" y="1115568"/>
            <a:ext cx="11265406" cy="461665"/>
          </a:xfrm>
          <a:prstGeom prst="rect">
            <a:avLst/>
          </a:prstGeom>
          <a:noFill/>
        </p:spPr>
        <p:txBody>
          <a:bodyPr wrap="square" rtlCol="0">
            <a:spAutoFit/>
          </a:bodyPr>
          <a:lstStyle/>
          <a:p>
            <a:r>
              <a:rPr lang="en-US" sz="1200" dirty="0"/>
              <a:t>This slide shows how the </a:t>
            </a:r>
            <a:r>
              <a:rPr lang="en-US" sz="1200" b="1" dirty="0"/>
              <a:t>API Endpoints </a:t>
            </a:r>
            <a:r>
              <a:rPr lang="en-US" sz="1200" dirty="0"/>
              <a:t>depend on the DAL layer.  The </a:t>
            </a:r>
            <a:r>
              <a:rPr lang="en-US" sz="1200" b="1" dirty="0"/>
              <a:t>Database</a:t>
            </a:r>
            <a:r>
              <a:rPr lang="en-US" sz="1200" dirty="0"/>
              <a:t> slide shows how the </a:t>
            </a:r>
            <a:r>
              <a:rPr lang="en-US" sz="1200" b="1" dirty="0"/>
              <a:t>DAL (</a:t>
            </a:r>
            <a:r>
              <a:rPr lang="en-US" sz="1200" b="1" i="0" dirty="0">
                <a:solidFill>
                  <a:srgbClr val="000000"/>
                </a:solidFill>
                <a:effectLst/>
                <a:latin typeface="Lato Extended"/>
              </a:rPr>
              <a:t>Data Abstraction Layer</a:t>
            </a:r>
            <a:r>
              <a:rPr lang="en-US" sz="1200" b="0" i="0" dirty="0">
                <a:solidFill>
                  <a:srgbClr val="000000"/>
                </a:solidFill>
                <a:effectLst/>
                <a:latin typeface="Lato Extended"/>
              </a:rPr>
              <a:t>)</a:t>
            </a:r>
          </a:p>
          <a:p>
            <a:r>
              <a:rPr lang="en-US" sz="1200" b="1" dirty="0"/>
              <a:t> </a:t>
            </a:r>
            <a:r>
              <a:rPr lang="en-US" sz="1200" dirty="0"/>
              <a:t>depends on the MongoDB commands.  The </a:t>
            </a:r>
            <a:r>
              <a:rPr lang="en-US" sz="1200" b="1" dirty="0"/>
              <a:t>Front End Architecture </a:t>
            </a:r>
            <a:r>
              <a:rPr lang="en-US" sz="1200" dirty="0"/>
              <a:t>slide shows how the </a:t>
            </a:r>
            <a:r>
              <a:rPr lang="en-US" sz="1200" b="1" dirty="0"/>
              <a:t>Front End components </a:t>
            </a:r>
            <a:r>
              <a:rPr lang="en-US" sz="1200" dirty="0"/>
              <a:t>depend on the API endpoints.</a:t>
            </a:r>
          </a:p>
        </p:txBody>
      </p:sp>
      <p:sp>
        <p:nvSpPr>
          <p:cNvPr id="25" name="TextBox 24">
            <a:extLst>
              <a:ext uri="{FF2B5EF4-FFF2-40B4-BE49-F238E27FC236}">
                <a16:creationId xmlns:a16="http://schemas.microsoft.com/office/drawing/2014/main" id="{529F0F5B-624A-6566-4B14-199A3223C6FD}"/>
              </a:ext>
            </a:extLst>
          </p:cNvPr>
          <p:cNvSpPr txBox="1"/>
          <p:nvPr/>
        </p:nvSpPr>
        <p:spPr>
          <a:xfrm flipH="1">
            <a:off x="457200" y="1709928"/>
            <a:ext cx="11396472" cy="646331"/>
          </a:xfrm>
          <a:prstGeom prst="rect">
            <a:avLst/>
          </a:prstGeom>
          <a:noFill/>
        </p:spPr>
        <p:txBody>
          <a:bodyPr wrap="square" rtlCol="0">
            <a:spAutoFit/>
          </a:bodyPr>
          <a:lstStyle/>
          <a:p>
            <a:r>
              <a:rPr lang="en-US" sz="1200" b="1" u="sng" dirty="0">
                <a:effectLst/>
                <a:latin typeface="Consolas" panose="020B0609020204030204" pitchFamily="49" charset="0"/>
              </a:rPr>
              <a:t>/account/create/:name/:email/:password</a:t>
            </a:r>
            <a:r>
              <a:rPr lang="en-US" sz="1200" dirty="0">
                <a:effectLst/>
                <a:latin typeface="Consolas" panose="020B0609020204030204" pitchFamily="49" charset="0"/>
              </a:rPr>
              <a:t> creates a new account with the specified name, email, password, and a balance of zero, and logs in this account.  It uses the DAL functions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(email) </a:t>
            </a:r>
            <a:r>
              <a:rPr lang="en-US" sz="1200" dirty="0">
                <a:effectLst/>
                <a:latin typeface="Consolas" panose="020B0609020204030204" pitchFamily="49" charset="0"/>
              </a:rPr>
              <a:t>to check that an account with this email does not already exist and </a:t>
            </a:r>
            <a:r>
              <a:rPr lang="en-US" sz="1200" b="1" dirty="0" err="1">
                <a:effectLst/>
                <a:latin typeface="Consolas" panose="020B0609020204030204" pitchFamily="49" charset="0"/>
              </a:rPr>
              <a:t>create_account_doc</a:t>
            </a:r>
            <a:r>
              <a:rPr lang="en-US" sz="1200" b="1" dirty="0">
                <a:effectLst/>
                <a:latin typeface="Consolas" panose="020B0609020204030204" pitchFamily="49" charset="0"/>
              </a:rPr>
              <a:t>(name, email, password) </a:t>
            </a:r>
            <a:r>
              <a:rPr lang="en-US" sz="1200" dirty="0">
                <a:effectLst/>
                <a:latin typeface="Consolas" panose="020B0609020204030204" pitchFamily="49" charset="0"/>
              </a:rPr>
              <a:t>to create the account.</a:t>
            </a:r>
            <a:endParaRPr lang="en-US" sz="1200" b="1" dirty="0">
              <a:effectLst/>
              <a:latin typeface="Consolas" panose="020B0609020204030204" pitchFamily="49" charset="0"/>
            </a:endParaRPr>
          </a:p>
        </p:txBody>
      </p:sp>
      <p:sp>
        <p:nvSpPr>
          <p:cNvPr id="27" name="TextBox 26">
            <a:extLst>
              <a:ext uri="{FF2B5EF4-FFF2-40B4-BE49-F238E27FC236}">
                <a16:creationId xmlns:a16="http://schemas.microsoft.com/office/drawing/2014/main" id="{05F04655-B4FA-D676-A5A6-6F93688F141D}"/>
              </a:ext>
            </a:extLst>
          </p:cNvPr>
          <p:cNvSpPr txBox="1"/>
          <p:nvPr/>
        </p:nvSpPr>
        <p:spPr>
          <a:xfrm flipH="1">
            <a:off x="457200" y="2356259"/>
            <a:ext cx="11323321" cy="646331"/>
          </a:xfrm>
          <a:prstGeom prst="rect">
            <a:avLst/>
          </a:prstGeom>
          <a:noFill/>
        </p:spPr>
        <p:txBody>
          <a:bodyPr wrap="square" rtlCol="0">
            <a:spAutoFit/>
          </a:bodyPr>
          <a:lstStyle/>
          <a:p>
            <a:r>
              <a:rPr lang="en-US" sz="1200" b="1" u="sng" dirty="0">
                <a:effectLst/>
                <a:latin typeface="Consolas" panose="020B0609020204030204" pitchFamily="49" charset="0"/>
              </a:rPr>
              <a:t>/account/login/:email/:password </a:t>
            </a:r>
            <a:r>
              <a:rPr lang="en-US" sz="1200" dirty="0">
                <a:effectLst/>
                <a:latin typeface="Consolas" panose="020B0609020204030204" pitchFamily="49" charset="0"/>
              </a:rPr>
              <a:t>logs in the user using the specified email and password.  It uses the DAL function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(email) </a:t>
            </a:r>
            <a:r>
              <a:rPr lang="en-US" sz="1200" dirty="0">
                <a:effectLst/>
                <a:latin typeface="Consolas" panose="020B0609020204030204" pitchFamily="49" charset="0"/>
              </a:rPr>
              <a:t>to retrieve the document with this email from the database after verifying that the password in the database matches that supplied in the argument.  This document is kept in memory to supply the balance and handle any transactions.</a:t>
            </a:r>
            <a:endParaRPr lang="en-US" sz="1200" b="1" dirty="0">
              <a:effectLst/>
              <a:latin typeface="Consolas" panose="020B0609020204030204" pitchFamily="49" charset="0"/>
            </a:endParaRPr>
          </a:p>
        </p:txBody>
      </p:sp>
      <p:sp>
        <p:nvSpPr>
          <p:cNvPr id="28" name="TextBox 27">
            <a:extLst>
              <a:ext uri="{FF2B5EF4-FFF2-40B4-BE49-F238E27FC236}">
                <a16:creationId xmlns:a16="http://schemas.microsoft.com/office/drawing/2014/main" id="{27D972BF-5A7E-E7FE-8B9F-6C319A2AF3CA}"/>
              </a:ext>
            </a:extLst>
          </p:cNvPr>
          <p:cNvSpPr txBox="1"/>
          <p:nvPr/>
        </p:nvSpPr>
        <p:spPr>
          <a:xfrm flipH="1">
            <a:off x="457199" y="3002590"/>
            <a:ext cx="11204449" cy="461665"/>
          </a:xfrm>
          <a:prstGeom prst="rect">
            <a:avLst/>
          </a:prstGeom>
          <a:noFill/>
        </p:spPr>
        <p:txBody>
          <a:bodyPr wrap="square" rtlCol="0">
            <a:spAutoFit/>
          </a:bodyPr>
          <a:lstStyle/>
          <a:p>
            <a:r>
              <a:rPr lang="en-US" sz="1200" b="1" u="sng" dirty="0">
                <a:effectLst/>
                <a:latin typeface="Consolas" panose="020B0609020204030204" pitchFamily="49" charset="0"/>
              </a:rPr>
              <a:t>/account/</a:t>
            </a:r>
            <a:r>
              <a:rPr lang="en-US" sz="1200" b="1" u="sng" dirty="0" err="1">
                <a:effectLst/>
                <a:latin typeface="Consolas" panose="020B0609020204030204" pitchFamily="49" charset="0"/>
              </a:rPr>
              <a:t>preauthorizedlogin</a:t>
            </a:r>
            <a:r>
              <a:rPr lang="en-US" sz="1200" b="1" u="sng" dirty="0">
                <a:effectLst/>
                <a:latin typeface="Consolas" panose="020B0609020204030204" pitchFamily="49" charset="0"/>
              </a:rPr>
              <a:t>/:email</a:t>
            </a:r>
            <a:r>
              <a:rPr lang="en-US" sz="1200" dirty="0">
                <a:effectLst/>
                <a:latin typeface="Consolas" panose="020B0609020204030204" pitchFamily="49" charset="0"/>
              </a:rPr>
              <a:t> logs in the user with the specified email without a password check, assuming that the identity of the user has already been verified. It uses the DAL function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(email) </a:t>
            </a:r>
            <a:r>
              <a:rPr lang="en-US" sz="1200" dirty="0">
                <a:effectLst/>
                <a:latin typeface="Consolas" panose="020B0609020204030204" pitchFamily="49" charset="0"/>
              </a:rPr>
              <a:t>to retrieve the document with this email.</a:t>
            </a:r>
            <a:endParaRPr lang="en-US" sz="1200" b="1" u="sng" dirty="0">
              <a:effectLst/>
              <a:latin typeface="Consolas" panose="020B0609020204030204" pitchFamily="49" charset="0"/>
            </a:endParaRPr>
          </a:p>
        </p:txBody>
      </p:sp>
      <p:sp>
        <p:nvSpPr>
          <p:cNvPr id="29" name="TextBox 28">
            <a:extLst>
              <a:ext uri="{FF2B5EF4-FFF2-40B4-BE49-F238E27FC236}">
                <a16:creationId xmlns:a16="http://schemas.microsoft.com/office/drawing/2014/main" id="{23726833-5355-C3C7-82AE-FE64B82B77B1}"/>
              </a:ext>
            </a:extLst>
          </p:cNvPr>
          <p:cNvSpPr txBox="1"/>
          <p:nvPr/>
        </p:nvSpPr>
        <p:spPr>
          <a:xfrm>
            <a:off x="410977" y="3464255"/>
            <a:ext cx="11323321" cy="276999"/>
          </a:xfrm>
          <a:prstGeom prst="rect">
            <a:avLst/>
          </a:prstGeom>
          <a:noFill/>
        </p:spPr>
        <p:txBody>
          <a:bodyPr wrap="square" rtlCol="0">
            <a:spAutoFit/>
          </a:bodyPr>
          <a:lstStyle/>
          <a:p>
            <a:r>
              <a:rPr lang="en-US" sz="1200" b="1" u="sng" dirty="0">
                <a:effectLst/>
                <a:latin typeface="Consolas" panose="020B0609020204030204" pitchFamily="49" charset="0"/>
              </a:rPr>
              <a:t>/account/logout</a:t>
            </a:r>
            <a:r>
              <a:rPr lang="en-US" sz="1200" dirty="0">
                <a:effectLst/>
                <a:latin typeface="Consolas" panose="020B0609020204030204" pitchFamily="49" charset="0"/>
              </a:rPr>
              <a:t> logs out the user currently logged in, if any.  No database access is necessary.</a:t>
            </a:r>
            <a:endParaRPr lang="en-US" sz="1200" b="1" u="sng" dirty="0">
              <a:effectLst/>
              <a:latin typeface="Consolas" panose="020B0609020204030204" pitchFamily="49" charset="0"/>
            </a:endParaRPr>
          </a:p>
        </p:txBody>
      </p:sp>
      <p:sp>
        <p:nvSpPr>
          <p:cNvPr id="30" name="TextBox 29">
            <a:extLst>
              <a:ext uri="{FF2B5EF4-FFF2-40B4-BE49-F238E27FC236}">
                <a16:creationId xmlns:a16="http://schemas.microsoft.com/office/drawing/2014/main" id="{41D91B79-F245-2618-CF6D-BF07BBC4B2DB}"/>
              </a:ext>
            </a:extLst>
          </p:cNvPr>
          <p:cNvSpPr txBox="1"/>
          <p:nvPr/>
        </p:nvSpPr>
        <p:spPr>
          <a:xfrm flipH="1">
            <a:off x="410976" y="3858768"/>
            <a:ext cx="11323322" cy="461665"/>
          </a:xfrm>
          <a:prstGeom prst="rect">
            <a:avLst/>
          </a:prstGeom>
          <a:noFill/>
        </p:spPr>
        <p:txBody>
          <a:bodyPr wrap="square" rtlCol="0">
            <a:spAutoFit/>
          </a:bodyPr>
          <a:lstStyle/>
          <a:p>
            <a:r>
              <a:rPr lang="en-US" sz="1200" b="1" u="sng" dirty="0">
                <a:effectLst/>
                <a:latin typeface="Consolas" panose="020B0609020204030204" pitchFamily="49" charset="0"/>
              </a:rPr>
              <a:t>/account/balance</a:t>
            </a:r>
            <a:r>
              <a:rPr lang="en-US" sz="1200" dirty="0">
                <a:effectLst/>
                <a:latin typeface="Consolas" panose="020B0609020204030204" pitchFamily="49" charset="0"/>
              </a:rPr>
              <a:t> returns the balance of the user who is currently logged in.  The document of this user was retrieved at login and is kept in memory so no database access is necessary now.</a:t>
            </a:r>
            <a:endParaRPr lang="en-US" sz="1200" b="1" u="sng" dirty="0">
              <a:effectLst/>
              <a:latin typeface="Consolas" panose="020B0609020204030204" pitchFamily="49" charset="0"/>
            </a:endParaRPr>
          </a:p>
        </p:txBody>
      </p:sp>
      <p:sp>
        <p:nvSpPr>
          <p:cNvPr id="31" name="TextBox 30">
            <a:extLst>
              <a:ext uri="{FF2B5EF4-FFF2-40B4-BE49-F238E27FC236}">
                <a16:creationId xmlns:a16="http://schemas.microsoft.com/office/drawing/2014/main" id="{03FF2B65-CBD5-7D3F-F432-F423FAD12305}"/>
              </a:ext>
            </a:extLst>
          </p:cNvPr>
          <p:cNvSpPr txBox="1"/>
          <p:nvPr/>
        </p:nvSpPr>
        <p:spPr>
          <a:xfrm>
            <a:off x="457199" y="4416552"/>
            <a:ext cx="11277099" cy="646331"/>
          </a:xfrm>
          <a:prstGeom prst="rect">
            <a:avLst/>
          </a:prstGeom>
          <a:noFill/>
        </p:spPr>
        <p:txBody>
          <a:bodyPr wrap="square" rtlCol="0">
            <a:spAutoFit/>
          </a:bodyPr>
          <a:lstStyle/>
          <a:p>
            <a:r>
              <a:rPr lang="en-US" sz="1200" b="1" u="sng" dirty="0">
                <a:effectLst/>
                <a:latin typeface="Consolas" panose="020B0609020204030204" pitchFamily="49" charset="0"/>
              </a:rPr>
              <a:t>/account/deposit/:amount</a:t>
            </a:r>
            <a:r>
              <a:rPr lang="en-US" sz="1200" b="0" dirty="0">
                <a:effectLst/>
                <a:latin typeface="Consolas" panose="020B0609020204030204" pitchFamily="49" charset="0"/>
              </a:rPr>
              <a:t> and </a:t>
            </a:r>
            <a:r>
              <a:rPr lang="en-US" sz="1200" b="1" u="sng" dirty="0">
                <a:effectLst/>
                <a:latin typeface="Consolas" panose="020B0609020204030204" pitchFamily="49" charset="0"/>
              </a:rPr>
              <a:t>/account/withdraw/:amount</a:t>
            </a:r>
            <a:r>
              <a:rPr lang="en-US" sz="1200" dirty="0">
                <a:effectLst/>
                <a:latin typeface="Consolas" panose="020B0609020204030204" pitchFamily="49" charset="0"/>
              </a:rPr>
              <a:t> deposits or withdraws, respectively, the specified amount from the account that is logged in.  After updating the document for this account in memory, the new balance is stored into the database by the DAL function </a:t>
            </a:r>
            <a:r>
              <a:rPr lang="en-US" sz="1200" b="1" dirty="0" err="1">
                <a:effectLst/>
                <a:latin typeface="Consolas" panose="020B0609020204030204" pitchFamily="49" charset="0"/>
              </a:rPr>
              <a:t>update_account_balance</a:t>
            </a:r>
            <a:r>
              <a:rPr lang="en-US" sz="1200" b="1" dirty="0">
                <a:effectLst/>
                <a:latin typeface="Consolas" panose="020B0609020204030204" pitchFamily="49" charset="0"/>
              </a:rPr>
              <a:t>(doc) </a:t>
            </a:r>
            <a:r>
              <a:rPr lang="en-US" sz="1200" dirty="0">
                <a:effectLst/>
                <a:latin typeface="Consolas" panose="020B0609020204030204" pitchFamily="49" charset="0"/>
              </a:rPr>
              <a:t>where doc is the document in memory for the logged in user.</a:t>
            </a:r>
            <a:endParaRPr lang="en-US" sz="1200" b="1" dirty="0">
              <a:effectLst/>
              <a:latin typeface="Consolas" panose="020B0609020204030204" pitchFamily="49" charset="0"/>
            </a:endParaRPr>
          </a:p>
        </p:txBody>
      </p:sp>
      <p:sp>
        <p:nvSpPr>
          <p:cNvPr id="36" name="TextBox 35">
            <a:extLst>
              <a:ext uri="{FF2B5EF4-FFF2-40B4-BE49-F238E27FC236}">
                <a16:creationId xmlns:a16="http://schemas.microsoft.com/office/drawing/2014/main" id="{6FC3F515-F253-BB2B-AF37-AC1BA9982967}"/>
              </a:ext>
            </a:extLst>
          </p:cNvPr>
          <p:cNvSpPr txBox="1"/>
          <p:nvPr/>
        </p:nvSpPr>
        <p:spPr>
          <a:xfrm>
            <a:off x="410976" y="6242888"/>
            <a:ext cx="11250672" cy="553998"/>
          </a:xfrm>
          <a:prstGeom prst="rect">
            <a:avLst/>
          </a:prstGeom>
          <a:noFill/>
        </p:spPr>
        <p:txBody>
          <a:bodyPr wrap="square" rtlCol="0">
            <a:spAutoFit/>
          </a:bodyPr>
          <a:lstStyle/>
          <a:p>
            <a:r>
              <a:rPr lang="en-US" sz="1200" b="1" u="sng" dirty="0">
                <a:effectLst/>
                <a:latin typeface="Consolas" panose="020B0609020204030204" pitchFamily="49" charset="0"/>
              </a:rPr>
              <a:t>/account/all</a:t>
            </a:r>
            <a:r>
              <a:rPr lang="en-US" sz="1200" dirty="0">
                <a:effectLst/>
                <a:latin typeface="Consolas" panose="020B0609020204030204" pitchFamily="49" charset="0"/>
              </a:rPr>
              <a:t> retrieves array of documents of all users using the DAL function </a:t>
            </a:r>
            <a:r>
              <a:rPr lang="en-US" sz="1200" b="1" dirty="0" err="1">
                <a:effectLst/>
                <a:latin typeface="Consolas" panose="020B0609020204030204" pitchFamily="49" charset="0"/>
              </a:rPr>
              <a:t>all_account_docs</a:t>
            </a:r>
            <a:r>
              <a:rPr lang="en-US" sz="1200" b="1" dirty="0">
                <a:effectLst/>
                <a:latin typeface="Consolas" panose="020B0609020204030204" pitchFamily="49" charset="0"/>
              </a:rPr>
              <a:t>()</a:t>
            </a:r>
            <a:r>
              <a:rPr lang="en-US" sz="1200" dirty="0">
                <a:effectLst/>
                <a:latin typeface="Consolas" panose="020B0609020204030204" pitchFamily="49" charset="0"/>
              </a:rPr>
              <a:t>.</a:t>
            </a:r>
            <a:endParaRPr lang="en-US" sz="1200" b="1" dirty="0">
              <a:effectLst/>
              <a:latin typeface="Consolas" panose="020B0609020204030204" pitchFamily="49" charset="0"/>
            </a:endParaRPr>
          </a:p>
          <a:p>
            <a:endParaRPr lang="en-US" dirty="0"/>
          </a:p>
        </p:txBody>
      </p:sp>
      <p:sp>
        <p:nvSpPr>
          <p:cNvPr id="37" name="TextBox 36">
            <a:extLst>
              <a:ext uri="{FF2B5EF4-FFF2-40B4-BE49-F238E27FC236}">
                <a16:creationId xmlns:a16="http://schemas.microsoft.com/office/drawing/2014/main" id="{E4245CDE-BE79-CCD7-2C49-D71837BB4D15}"/>
              </a:ext>
            </a:extLst>
          </p:cNvPr>
          <p:cNvSpPr txBox="1"/>
          <p:nvPr/>
        </p:nvSpPr>
        <p:spPr>
          <a:xfrm>
            <a:off x="411481" y="5321808"/>
            <a:ext cx="11155680" cy="830997"/>
          </a:xfrm>
          <a:prstGeom prst="rect">
            <a:avLst/>
          </a:prstGeom>
          <a:noFill/>
        </p:spPr>
        <p:txBody>
          <a:bodyPr wrap="square" rtlCol="0">
            <a:spAutoFit/>
          </a:bodyPr>
          <a:lstStyle/>
          <a:p>
            <a:r>
              <a:rPr lang="en-US" sz="1200" b="1" u="sng" dirty="0">
                <a:effectLst/>
                <a:latin typeface="Consolas" panose="020B0609020204030204" pitchFamily="49" charset="0"/>
              </a:rPr>
              <a:t>/account/transfer/:</a:t>
            </a:r>
            <a:r>
              <a:rPr lang="en-US" sz="1200" b="1" u="sng" dirty="0" err="1">
                <a:effectLst/>
                <a:latin typeface="Consolas" panose="020B0609020204030204" pitchFamily="49" charset="0"/>
              </a:rPr>
              <a:t>transferee_email</a:t>
            </a:r>
            <a:r>
              <a:rPr lang="en-US" sz="1200" b="1" u="sng" dirty="0">
                <a:effectLst/>
                <a:latin typeface="Consolas" panose="020B0609020204030204" pitchFamily="49" charset="0"/>
              </a:rPr>
              <a:t>/:amount</a:t>
            </a:r>
            <a:r>
              <a:rPr lang="en-US" sz="1200" dirty="0">
                <a:effectLst/>
                <a:latin typeface="Consolas" panose="020B0609020204030204" pitchFamily="49" charset="0"/>
              </a:rPr>
              <a:t> transfers the specified amount from the logged in user to the user with email </a:t>
            </a:r>
            <a:r>
              <a:rPr lang="en-US" sz="1200" dirty="0" err="1">
                <a:effectLst/>
                <a:latin typeface="Consolas" panose="020B0609020204030204" pitchFamily="49" charset="0"/>
              </a:rPr>
              <a:t>transferee_email</a:t>
            </a:r>
            <a:r>
              <a:rPr lang="en-US" sz="1200" dirty="0">
                <a:effectLst/>
                <a:latin typeface="Consolas" panose="020B0609020204030204" pitchFamily="49" charset="0"/>
              </a:rPr>
              <a:t>.  Retrieves the document for the recipient’s account by the DAL function </a:t>
            </a:r>
            <a:r>
              <a:rPr lang="en-US" sz="1200" b="1" dirty="0" err="1">
                <a:effectLst/>
                <a:latin typeface="Consolas" panose="020B0609020204030204" pitchFamily="49" charset="0"/>
              </a:rPr>
              <a:t>find_account_docs</a:t>
            </a:r>
            <a:r>
              <a:rPr lang="en-US" sz="1200" b="1" dirty="0">
                <a:effectLst/>
                <a:latin typeface="Consolas" panose="020B0609020204030204" pitchFamily="49" charset="0"/>
              </a:rPr>
              <a:t>(:</a:t>
            </a:r>
            <a:r>
              <a:rPr lang="en-US" sz="1200" b="1" dirty="0" err="1">
                <a:effectLst/>
                <a:latin typeface="Consolas" panose="020B0609020204030204" pitchFamily="49" charset="0"/>
              </a:rPr>
              <a:t>transferee_email</a:t>
            </a:r>
            <a:r>
              <a:rPr lang="en-US" sz="1200" b="1" dirty="0">
                <a:effectLst/>
                <a:latin typeface="Consolas" panose="020B0609020204030204" pitchFamily="49" charset="0"/>
              </a:rPr>
              <a:t>)</a:t>
            </a:r>
            <a:r>
              <a:rPr lang="en-US" sz="1200" dirty="0">
                <a:effectLst/>
                <a:latin typeface="Consolas" panose="020B0609020204030204" pitchFamily="49" charset="0"/>
              </a:rPr>
              <a:t>, adds </a:t>
            </a:r>
            <a:r>
              <a:rPr lang="en-US" sz="1200" dirty="0">
                <a:latin typeface="Consolas" panose="020B0609020204030204" pitchFamily="49" charset="0"/>
              </a:rPr>
              <a:t>a</a:t>
            </a:r>
            <a:r>
              <a:rPr lang="en-US" sz="1200" dirty="0">
                <a:effectLst/>
                <a:latin typeface="Consolas" panose="020B0609020204030204" pitchFamily="49" charset="0"/>
              </a:rPr>
              <a:t>mount to its balance, and stores the new balance into database by the DAL function </a:t>
            </a:r>
            <a:r>
              <a:rPr lang="en-US" sz="1200" b="1" dirty="0" err="1">
                <a:effectLst/>
                <a:latin typeface="Consolas" panose="020B0609020204030204" pitchFamily="49" charset="0"/>
              </a:rPr>
              <a:t>update_account_balance</a:t>
            </a:r>
            <a:r>
              <a:rPr lang="en-US" sz="1200" b="1" dirty="0">
                <a:effectLst/>
                <a:latin typeface="Consolas" panose="020B0609020204030204" pitchFamily="49" charset="0"/>
              </a:rPr>
              <a:t>(doc)</a:t>
            </a:r>
            <a:r>
              <a:rPr lang="en-US" sz="1200" dirty="0">
                <a:effectLst/>
                <a:latin typeface="Consolas" panose="020B0609020204030204" pitchFamily="49" charset="0"/>
              </a:rPr>
              <a:t>. Subtracts the amount from balance of logged in user and stores new balance into database by the DAL function </a:t>
            </a:r>
            <a:r>
              <a:rPr lang="en-US" sz="1200" b="1" dirty="0" err="1">
                <a:effectLst/>
                <a:latin typeface="Consolas" panose="020B0609020204030204" pitchFamily="49" charset="0"/>
              </a:rPr>
              <a:t>update_account_balance</a:t>
            </a:r>
            <a:r>
              <a:rPr lang="en-US" sz="1200" b="1" dirty="0">
                <a:effectLst/>
                <a:latin typeface="Consolas" panose="020B0609020204030204" pitchFamily="49" charset="0"/>
              </a:rPr>
              <a:t>(doc)</a:t>
            </a:r>
            <a:r>
              <a:rPr lang="en-US" sz="1200" dirty="0">
                <a:effectLst/>
                <a:latin typeface="Consolas" panose="020B0609020204030204" pitchFamily="49" charset="0"/>
              </a:rPr>
              <a:t>. </a:t>
            </a:r>
            <a:endParaRPr lang="en-US" sz="1200" b="1" dirty="0">
              <a:effectLst/>
              <a:latin typeface="Consolas" panose="020B0609020204030204" pitchFamily="49" charset="0"/>
            </a:endParaRPr>
          </a:p>
        </p:txBody>
      </p:sp>
    </p:spTree>
    <p:custDataLst>
      <p:tags r:id="rId1"/>
    </p:custDataLst>
    <p:extLst>
      <p:ext uri="{BB962C8B-B14F-4D97-AF65-F5344CB8AC3E}">
        <p14:creationId xmlns:p14="http://schemas.microsoft.com/office/powerpoint/2010/main" val="887128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752632" y="4904655"/>
            <a:ext cx="10686773" cy="523220"/>
          </a:xfrm>
          <a:prstGeom prst="rect">
            <a:avLst/>
          </a:prstGeom>
          <a:noFill/>
        </p:spPr>
        <p:txBody>
          <a:bodyPr wrap="none" rtlCol="0">
            <a:spAutoFit/>
          </a:bodyPr>
          <a:lstStyle/>
          <a:p>
            <a:pPr algn="ctr"/>
            <a:r>
              <a:rPr lang="en-IN" sz="2800" dirty="0">
                <a:solidFill>
                  <a:schemeClr val="bg1"/>
                </a:solidFill>
              </a:rPr>
              <a:t>Part 3: Deployment, Additional Features, App Demonstration, Reflection</a:t>
            </a:r>
          </a:p>
        </p:txBody>
      </p:sp>
    </p:spTree>
    <p:extLst>
      <p:ext uri="{BB962C8B-B14F-4D97-AF65-F5344CB8AC3E}">
        <p14:creationId xmlns:p14="http://schemas.microsoft.com/office/powerpoint/2010/main" val="918902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IT PE" val="8XAD2cre"/>
  <p:tag name="ARTICULATE_DESIGN_ID_OFFICE THEME" val="RnN90pNB"/>
  <p:tag name="ARTICULATE_DESIGN_ID_1_MIT PE" val="caWeEXct"/>
  <p:tag name="ARTICULATE_SLIDE_THUMBNAIL_REFRESH" val="1"/>
  <p:tag name="ARTICULATE_PROJECT_OPEN" val="0"/>
  <p:tag name="ARTICULATE_SLIDE_COUNT" val="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T 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T P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6DC331548237488BA9A87C5C22BBA4" ma:contentTypeVersion="10" ma:contentTypeDescription="Create a new document." ma:contentTypeScope="" ma:versionID="afc8a0c30e361a4a3a2205789a414196">
  <xsd:schema xmlns:xsd="http://www.w3.org/2001/XMLSchema" xmlns:xs="http://www.w3.org/2001/XMLSchema" xmlns:p="http://schemas.microsoft.com/office/2006/metadata/properties" xmlns:ns2="73104017-11a4-4e7d-8e2e-7ba33f84cdc8" xmlns:ns3="2a2fcfcd-4c6e-4213-8c07-5dcda0681f8c" targetNamespace="http://schemas.microsoft.com/office/2006/metadata/properties" ma:root="true" ma:fieldsID="b0091fef3329149c31400b0a37629447" ns2:_="" ns3:_="">
    <xsd:import namespace="73104017-11a4-4e7d-8e2e-7ba33f84cdc8"/>
    <xsd:import namespace="2a2fcfcd-4c6e-4213-8c07-5dcda0681f8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EventHashCode" minOccurs="0"/>
                <xsd:element ref="ns2:MediaServiceGenerationTim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04017-11a4-4e7d-8e2e-7ba33f84cd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a2fcfcd-4c6e-4213-8c07-5dcda0681f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A21850-8052-44A7-AA8A-584600B2D5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04017-11a4-4e7d-8e2e-7ba33f84cdc8"/>
    <ds:schemaRef ds:uri="2a2fcfcd-4c6e-4213-8c07-5dcda0681f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2DA2B0-6261-4A05-8BA3-00501EB38C7B}">
  <ds:schemaRefs>
    <ds:schemaRef ds:uri="73104017-11a4-4e7d-8e2e-7ba33f84cdc8"/>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http://schemas.microsoft.com/office/infopath/2007/PartnerControls"/>
    <ds:schemaRef ds:uri="http://purl.org/dc/terms/"/>
    <ds:schemaRef ds:uri="2a2fcfcd-4c6e-4213-8c07-5dcda0681f8c"/>
    <ds:schemaRef ds:uri="http://purl.org/dc/dcmitype/"/>
  </ds:schemaRefs>
</ds:datastoreItem>
</file>

<file path=customXml/itemProps3.xml><?xml version="1.0" encoding="utf-8"?>
<ds:datastoreItem xmlns:ds="http://schemas.openxmlformats.org/officeDocument/2006/customXml" ds:itemID="{87B7EC69-9FDF-4664-B867-3A91419BA9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2899</TotalTime>
  <Words>2739</Words>
  <Application>Microsoft Office PowerPoint</Application>
  <PresentationFormat>Widescreen</PresentationFormat>
  <Paragraphs>109</Paragraphs>
  <Slides>14</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Calibri</vt:lpstr>
      <vt:lpstr>Calibri Light</vt:lpstr>
      <vt:lpstr>Consolas</vt:lpstr>
      <vt:lpstr>Lato Extended</vt:lpstr>
      <vt:lpstr>Times New Roman</vt:lpstr>
      <vt:lpstr>TradeGothic LT Light</vt:lpstr>
      <vt:lpstr>MIT PE</vt:lpstr>
      <vt:lpstr>1_MIT 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Shilpiya</dc:creator>
  <cp:lastModifiedBy>Ronald Mintz</cp:lastModifiedBy>
  <cp:revision>222</cp:revision>
  <dcterms:created xsi:type="dcterms:W3CDTF">2018-11-05T13:58:18Z</dcterms:created>
  <dcterms:modified xsi:type="dcterms:W3CDTF">2022-08-04T06:59:27Z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0x010100296DC331548237488BA9A87C5C22BBA4</vt:lpwstr>
  </property>
  <property fmtid="{D5CDD505-2E9C-101B-9397-08002B2CF9AE}" pid="3" name="ArticulateGUID">
    <vt:lpwstr>405BEB8A-A8B9-422E-86C1-391F774E521D</vt:lpwstr>
  </property>
  <property fmtid="{D5CDD505-2E9C-101B-9397-08002B2CF9AE}" pid="4" name="ArticulatePath">
    <vt:lpwstr>MIT_xPRO_PPT_Template</vt:lpwstr>
  </property>
</Properties>
</file>